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aleway" panose="020B0604020202020204" charset="0"/>
      <p:regular r:id="rId17"/>
      <p:bold r:id="rId18"/>
      <p:italic r:id="rId19"/>
      <p:boldItalic r:id="rId20"/>
    </p:embeddedFont>
    <p:embeddedFont>
      <p:font typeface="Source Sans Pr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5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481813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941714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06943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96593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29024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781059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4917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45212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3898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1275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67708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13521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60029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66998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8129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600" cy="2006400"/>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600"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200"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com/v/eFgRj-5d5Ac"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youtube.com/v/z_ODYCs9CS4"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hyperlink" Target="http://youtube.com/v/n2Gzk-8J-Y4"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3" Type="http://schemas.openxmlformats.org/officeDocument/2006/relationships/hyperlink" Target="http://youtube.com/v/EPLW0CqY09M"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hyperlink" Target="http://youtube.com/v/oYqfKqVZmG4"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hyperlink" Target="http://youtube.com/v/ggcr7hMInV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hyperlink" Target="http://youtube.com/v/2Sq0WtZXDe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youtube.com/v/E4hMZAFXH4w"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hyperlink" Target="http://youtube.com/v/Y3TJiEDWaa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hyperlink" Target="http://youtube.com/v/2X0OIGF_sb4"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hyperlink" Target="http://youtube.com/v/K9jrTUQq2-I"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hyperlink" Target="http://youtube.com/v/f1b5kCvVBo8"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264475"/>
            <a:ext cx="8183700" cy="1473600"/>
          </a:xfrm>
          <a:prstGeom prst="rect">
            <a:avLst/>
          </a:prstGeom>
        </p:spPr>
        <p:txBody>
          <a:bodyPr lIns="91425" tIns="91425" rIns="91425" bIns="91425" anchor="b" anchorCtr="0">
            <a:noAutofit/>
          </a:bodyPr>
          <a:lstStyle/>
          <a:p>
            <a:pPr lvl="0">
              <a:spcBef>
                <a:spcPts val="0"/>
              </a:spcBef>
              <a:buNone/>
            </a:pPr>
            <a:r>
              <a:rPr lang="en"/>
              <a:t>Poetry</a:t>
            </a:r>
          </a:p>
        </p:txBody>
      </p:sp>
      <p:sp>
        <p:nvSpPr>
          <p:cNvPr id="59" name="Shape 59"/>
          <p:cNvSpPr txBox="1">
            <a:spLocks noGrp="1"/>
          </p:cNvSpPr>
          <p:nvPr>
            <p:ph type="subTitle" idx="1"/>
          </p:nvPr>
        </p:nvSpPr>
        <p:spPr>
          <a:xfrm>
            <a:off x="485875" y="1738075"/>
            <a:ext cx="8183700" cy="861000"/>
          </a:xfrm>
          <a:prstGeom prst="rect">
            <a:avLst/>
          </a:prstGeom>
        </p:spPr>
        <p:txBody>
          <a:bodyPr lIns="91425" tIns="91425" rIns="91425" bIns="91425" anchor="t" anchorCtr="0">
            <a:noAutofit/>
          </a:bodyPr>
          <a:lstStyle/>
          <a:p>
            <a:pPr lvl="0">
              <a:spcBef>
                <a:spcPts val="0"/>
              </a:spcBef>
              <a:buNone/>
            </a:pPr>
            <a:r>
              <a:rPr lang="en"/>
              <a:t>What do you know about poetry?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Metaphor</a:t>
            </a:r>
          </a:p>
        </p:txBody>
      </p:sp>
      <p:sp>
        <p:nvSpPr>
          <p:cNvPr id="129" name="Shape 12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130" name="Shape 13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3000"/>
              <a:t>A direct comparison of two objects, people, or things.  Often uses “is”, “was”, “are”, or “were”.</a:t>
            </a:r>
          </a:p>
          <a:p>
            <a:pPr lvl="0">
              <a:spcBef>
                <a:spcPts val="0"/>
              </a:spcBef>
              <a:buNone/>
            </a:pPr>
            <a:endParaRPr sz="3000"/>
          </a:p>
          <a:p>
            <a:pPr lvl="0">
              <a:spcBef>
                <a:spcPts val="0"/>
              </a:spcBef>
              <a:buNone/>
            </a:pPr>
            <a:r>
              <a:rPr lang="en" sz="3000"/>
              <a:t>He is a shining star.</a:t>
            </a:r>
          </a:p>
        </p:txBody>
      </p:sp>
      <p:sp>
        <p:nvSpPr>
          <p:cNvPr id="131" name="Shape 131" descr="a little video on metaphors" title="Metaphors">
            <a:hlinkClick r:id="rId3"/>
          </p:cNvPr>
          <p:cNvSpPr/>
          <p:nvPr/>
        </p:nvSpPr>
        <p:spPr>
          <a:xfrm>
            <a:off x="176675" y="1068425"/>
            <a:ext cx="4572000" cy="3429000"/>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Idiom</a:t>
            </a:r>
          </a:p>
        </p:txBody>
      </p:sp>
      <p:sp>
        <p:nvSpPr>
          <p:cNvPr id="137" name="Shape 137"/>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3000"/>
              <a:t>An old saying that does not mean what it says.</a:t>
            </a:r>
          </a:p>
          <a:p>
            <a:pPr lvl="0">
              <a:spcBef>
                <a:spcPts val="0"/>
              </a:spcBef>
              <a:buNone/>
            </a:pPr>
            <a:endParaRPr sz="3000"/>
          </a:p>
          <a:p>
            <a:pPr lvl="0">
              <a:spcBef>
                <a:spcPts val="0"/>
              </a:spcBef>
              <a:buNone/>
            </a:pPr>
            <a:r>
              <a:rPr lang="en" sz="3000"/>
              <a:t>Cat got your tongue?</a:t>
            </a:r>
          </a:p>
        </p:txBody>
      </p:sp>
      <p:sp>
        <p:nvSpPr>
          <p:cNvPr id="138" name="Shape 138"/>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Hyperbole</a:t>
            </a:r>
          </a:p>
        </p:txBody>
      </p:sp>
      <p:sp>
        <p:nvSpPr>
          <p:cNvPr id="144" name="Shape 144"/>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145" name="Shape 145"/>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3000"/>
              <a:t>An over-exaggeration.</a:t>
            </a:r>
          </a:p>
          <a:p>
            <a:pPr lvl="0">
              <a:spcBef>
                <a:spcPts val="0"/>
              </a:spcBef>
              <a:buNone/>
            </a:pPr>
            <a:endParaRPr sz="3000"/>
          </a:p>
          <a:p>
            <a:pPr lvl="0">
              <a:spcBef>
                <a:spcPts val="0"/>
              </a:spcBef>
              <a:buNone/>
            </a:pPr>
            <a:r>
              <a:rPr lang="en" sz="3000"/>
              <a:t>I’m so hungry, I could eat a horse.</a:t>
            </a:r>
          </a:p>
        </p:txBody>
      </p:sp>
      <p:sp>
        <p:nvSpPr>
          <p:cNvPr id="146" name="Shape 146" title="Hyperboles in Disney Movies">
            <a:hlinkClick r:id="rId3"/>
          </p:cNvPr>
          <p:cNvSpPr/>
          <p:nvPr/>
        </p:nvSpPr>
        <p:spPr>
          <a:xfrm>
            <a:off x="260400" y="1152475"/>
            <a:ext cx="4572000" cy="3429000"/>
          </a:xfrm>
          <a:prstGeom prst="rect">
            <a:avLst/>
          </a:prstGeom>
          <a:blipFill>
            <a:blip r:embed="rId4">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Personification</a:t>
            </a:r>
          </a:p>
        </p:txBody>
      </p:sp>
      <p:sp>
        <p:nvSpPr>
          <p:cNvPr id="152" name="Shape 152"/>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2400"/>
              <a:t>Giving human characteristics or abilities to non-human objects or things.</a:t>
            </a:r>
          </a:p>
          <a:p>
            <a:pPr lvl="0">
              <a:spcBef>
                <a:spcPts val="0"/>
              </a:spcBef>
              <a:buNone/>
            </a:pPr>
            <a:endParaRPr sz="2400"/>
          </a:p>
          <a:p>
            <a:pPr lvl="0">
              <a:spcBef>
                <a:spcPts val="0"/>
              </a:spcBef>
              <a:buNone/>
            </a:pPr>
            <a:r>
              <a:rPr lang="en" sz="2400"/>
              <a:t>The rain pounded on the window.</a:t>
            </a:r>
          </a:p>
        </p:txBody>
      </p:sp>
      <p:sp>
        <p:nvSpPr>
          <p:cNvPr id="153" name="Shape 153"/>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154" name="Shape 154" descr="Learn more about Personification in this short video clip!" title="Personification">
            <a:hlinkClick r:id="rId3"/>
          </p:cNvPr>
          <p:cNvSpPr/>
          <p:nvPr/>
        </p:nvSpPr>
        <p:spPr>
          <a:xfrm>
            <a:off x="4385125" y="1068425"/>
            <a:ext cx="4572000" cy="3429000"/>
          </a:xfrm>
          <a:prstGeom prst="rect">
            <a:avLst/>
          </a:prstGeom>
          <a:blipFill>
            <a:blip r:embed="rId4">
              <a:alphaModFix/>
            </a:blip>
            <a:stretch>
              <a:fillRect/>
            </a:stretch>
          </a:blipFill>
          <a:ln>
            <a:noFill/>
          </a:ln>
        </p:spPr>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Verse</a:t>
            </a:r>
          </a:p>
        </p:txBody>
      </p:sp>
      <p:sp>
        <p:nvSpPr>
          <p:cNvPr id="160" name="Shape 160"/>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161" name="Shape 161"/>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2400"/>
              <a:t>A line in a poem.  Similar to a sentence in a paragraph.</a:t>
            </a:r>
          </a:p>
        </p:txBody>
      </p:sp>
      <p:sp>
        <p:nvSpPr>
          <p:cNvPr id="162" name="Shape 162" descr="Definition of stanza/verse with examples of poems using stanza/verse." title="Examples of Stanza or Verse in Poetry">
            <a:hlinkClick r:id="rId3"/>
          </p:cNvPr>
          <p:cNvSpPr/>
          <p:nvPr/>
        </p:nvSpPr>
        <p:spPr>
          <a:xfrm>
            <a:off x="186875" y="1068425"/>
            <a:ext cx="4572000" cy="3429000"/>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Poem</a:t>
            </a:r>
          </a:p>
        </p:txBody>
      </p:sp>
      <p:sp>
        <p:nvSpPr>
          <p:cNvPr id="65" name="Shape 65"/>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2400"/>
              <a:t>A piece of literature that: </a:t>
            </a:r>
          </a:p>
          <a:p>
            <a:pPr marL="457200" lvl="0" indent="-381000" rtl="0">
              <a:spcBef>
                <a:spcPts val="0"/>
              </a:spcBef>
              <a:buSzPct val="100000"/>
            </a:pPr>
            <a:r>
              <a:rPr lang="en" sz="2400"/>
              <a:t>Has a rhythm</a:t>
            </a:r>
          </a:p>
          <a:p>
            <a:pPr marL="457200" lvl="0" indent="-381000" rtl="0">
              <a:spcBef>
                <a:spcPts val="0"/>
              </a:spcBef>
              <a:buSzPct val="100000"/>
            </a:pPr>
            <a:r>
              <a:rPr lang="en" sz="2400"/>
              <a:t>Often rhymes or repeats</a:t>
            </a:r>
          </a:p>
          <a:p>
            <a:pPr marL="457200" lvl="0" indent="-381000">
              <a:spcBef>
                <a:spcPts val="0"/>
              </a:spcBef>
              <a:buSzPct val="100000"/>
            </a:pPr>
            <a:r>
              <a:rPr lang="en" sz="2400"/>
              <a:t>Expresses a feeling or idea</a:t>
            </a:r>
          </a:p>
        </p:txBody>
      </p:sp>
      <p:sp>
        <p:nvSpPr>
          <p:cNvPr id="66" name="Shape 66"/>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67" name="Shape 67" descr="Kyra Leyi Cheung and friends discussing poetry on the Disney Channel." title="Disney Channel - A Poem Is...">
            <a:hlinkClick r:id="rId3"/>
          </p:cNvPr>
          <p:cNvSpPr/>
          <p:nvPr/>
        </p:nvSpPr>
        <p:spPr>
          <a:xfrm>
            <a:off x="4495625" y="1068425"/>
            <a:ext cx="4572000" cy="3429000"/>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Rhyme</a:t>
            </a:r>
          </a:p>
        </p:txBody>
      </p:sp>
      <p:sp>
        <p:nvSpPr>
          <p:cNvPr id="73" name="Shape 73"/>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3000"/>
              <a:t>One of two or more words that end in the same sounds.</a:t>
            </a:r>
          </a:p>
        </p:txBody>
      </p:sp>
      <p:sp>
        <p:nvSpPr>
          <p:cNvPr id="74" name="Shape 74"/>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75" name="Shape 75" descr="This selection is featured on Beans-N-Frank's 2010 release, Ready For School, which is available on i-Tunes, Amazon.com, and of course, http://beans-n-frank.com.  It teaches and reinforces 70 new words for early learners.  Play it as much as possible to learn...and dance." title="Phonics (Rhyming Words)">
            <a:hlinkClick r:id="rId3"/>
          </p:cNvPr>
          <p:cNvSpPr/>
          <p:nvPr/>
        </p:nvSpPr>
        <p:spPr>
          <a:xfrm>
            <a:off x="4311600" y="1146175"/>
            <a:ext cx="4572000" cy="34290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Rhythm</a:t>
            </a:r>
          </a:p>
        </p:txBody>
      </p:sp>
      <p:sp>
        <p:nvSpPr>
          <p:cNvPr id="81" name="Shape 81"/>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82" name="Shape 82"/>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3000"/>
              <a:t>A regular repeated pattern of sounds or movements.</a:t>
            </a:r>
          </a:p>
        </p:txBody>
      </p:sp>
      <p:sp>
        <p:nvSpPr>
          <p:cNvPr id="83" name="Shape 83" descr="Elementary music students demonstrate the difference between Beat and Rhythm." title="Beat vs Rhythm 3">
            <a:hlinkClick r:id="rId3"/>
          </p:cNvPr>
          <p:cNvSpPr/>
          <p:nvPr/>
        </p:nvSpPr>
        <p:spPr>
          <a:xfrm>
            <a:off x="311700" y="1362600"/>
            <a:ext cx="4283425" cy="3212575"/>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Repetition</a:t>
            </a:r>
          </a:p>
        </p:txBody>
      </p:sp>
      <p:sp>
        <p:nvSpPr>
          <p:cNvPr id="89" name="Shape 8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3000"/>
              <a:t>The act of something that is done again and again.</a:t>
            </a:r>
          </a:p>
        </p:txBody>
      </p:sp>
      <p:sp>
        <p:nvSpPr>
          <p:cNvPr id="90" name="Shape 9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91" name="Shape 91" descr="The use of repetition emphasizes the author's purpose to prove a point. This is my poetry project for the poem, &quot;Repetition.&quot; I hope it is enjoyable. ^-'" title="Poetry Project: Repetition">
            <a:hlinkClick r:id="rId3"/>
          </p:cNvPr>
          <p:cNvSpPr/>
          <p:nvPr/>
        </p:nvSpPr>
        <p:spPr>
          <a:xfrm>
            <a:off x="4311600" y="1146175"/>
            <a:ext cx="4572000" cy="3429000"/>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Alliteration</a:t>
            </a:r>
          </a:p>
        </p:txBody>
      </p:sp>
      <p:sp>
        <p:nvSpPr>
          <p:cNvPr id="97" name="Shape 97"/>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98" name="Shape 98"/>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3000"/>
              <a:t>Repetition of the first sound or sounds in a group of words.</a:t>
            </a:r>
          </a:p>
          <a:p>
            <a:pPr lvl="0">
              <a:spcBef>
                <a:spcPts val="0"/>
              </a:spcBef>
              <a:buNone/>
            </a:pPr>
            <a:endParaRPr sz="3000"/>
          </a:p>
          <a:p>
            <a:pPr lvl="0">
              <a:spcBef>
                <a:spcPts val="0"/>
              </a:spcBef>
              <a:buNone/>
            </a:pPr>
            <a:r>
              <a:rPr lang="en" sz="3000"/>
              <a:t>Sally sells seashells by the seashore.</a:t>
            </a:r>
          </a:p>
        </p:txBody>
      </p:sp>
      <p:sp>
        <p:nvSpPr>
          <p:cNvPr id="99" name="Shape 99" descr="What is Alliteration?--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What is Alliteration?">
            <a:hlinkClick r:id="rId3"/>
          </p:cNvPr>
          <p:cNvSpPr/>
          <p:nvPr/>
        </p:nvSpPr>
        <p:spPr>
          <a:xfrm>
            <a:off x="260400" y="1146175"/>
            <a:ext cx="4572000" cy="3429000"/>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Simile</a:t>
            </a:r>
          </a:p>
        </p:txBody>
      </p:sp>
      <p:sp>
        <p:nvSpPr>
          <p:cNvPr id="105" name="Shape 105"/>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2400"/>
              <a:t>A comparison of two objects, people, or things using the words “like” or “as”.</a:t>
            </a:r>
          </a:p>
          <a:p>
            <a:pPr lvl="0">
              <a:spcBef>
                <a:spcPts val="0"/>
              </a:spcBef>
              <a:buNone/>
            </a:pPr>
            <a:endParaRPr sz="2400"/>
          </a:p>
          <a:p>
            <a:pPr lvl="0">
              <a:spcBef>
                <a:spcPts val="0"/>
              </a:spcBef>
              <a:buNone/>
            </a:pPr>
            <a:r>
              <a:rPr lang="en" sz="2400"/>
              <a:t>She shines like the sun.</a:t>
            </a:r>
          </a:p>
        </p:txBody>
      </p:sp>
      <p:sp>
        <p:nvSpPr>
          <p:cNvPr id="106" name="Shape 106"/>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107" name="Shape 107" descr="Watch Mr Thorne and Geraldine the Giraffe take you on a learning journey through the world of phonics, learning letters and sounds along the way. Please LIKE the video and SUBSCRIBE to our channel!  Mr Thorne Does Phonics HD: Alphabet Series https://itunes.apple.com/gb/app/mr-thorne-does-phonics-hd/id1080699705?mt=8  Geraldine the Giraffe’s House HD: https://itunes.apple.com/gb/app/mr-thorne-does-phonics-hd/id1082144638?mt=8  Geraldine’s Phonics Land - https://itunes.apple.com/gb/app/geraldines-phonics-land-spelling/id1063166043?mt=8 Geraldine’s Phonics Land 2 - https://itunes.apple.com/gb/app/geraldines-phonics-land-spelling/id1065226096?mt=8 Geraldine’s Number Land https://itunes.apple.com/gb/app/geraldines-number-land/id1069907701?mt=8 Geraldine the Giraffe storybook on Amazon ... http://www.amazon.co.uk/dp/0993006949 Geraldine the Giraffe on iOS https://itunes.apple.com/gb/book/geraldine-the-giraffe/id993276485?mt=11 Geraldine the Giraffe on Amazon Kindle: http://www.amazon.co.uk/dp/B00WRWHMP0 Mr Thorne's Times Table Terra - https://itunes.apple.com/gb/app/mr-thornes-times-tables-terra/id689941213?mt=8 Mr Thorne’s Maths Universe - https://itunes.apple.com/gb/app/mr-thornes-maths-universe/id789660735?mt=8 Mr Thorne’s Grammar School - https://itunes.apple.com/gb/app/mr-thorne-does-grammar/id820495471?mt=8 Tricky Words with Geraldine the Giraffe - https://itunes.apple.com/gb/app/tricky-words-geraldine-giraffe/id790783394?mt=8 Mr Thorne’s Comprehension: Sentence Level- https://itunes.apple.com/gb/app/mr-thornes-reading-challenge/id832335299?mt=8 Mr Thorne’s Phonics Safari - https://itunes.apple.com/gb/app/mr-thorne-does-phonics-safari/id857995884?mt=8 Mr Thorne’s Phonics Myths &amp; Legends - https://itunes.apple.com/gb/app/mr-thornes-phonics-myths-legends/id883745171?mt=8 Mr Thorne’s Phonics Flash Cards - https://itunes.apple.com/gb/app/mr-thornes-phonics-flash-cards/id972757206?mt=8 Spelling with Dragons : https://itunes.apple.com/gb/app/mr-thornes-spelling-dragons/id1031928158?mt=8 Follow Mr Thorne on Twitter: http://www.twitter.com/mrthorne Like Mr Thorne Does Phonics on Facebook: http://www.facebook.com/mrthornedoesphonics" title="Similes">
            <a:hlinkClick r:id="rId3"/>
          </p:cNvPr>
          <p:cNvSpPr/>
          <p:nvPr/>
        </p:nvSpPr>
        <p:spPr>
          <a:xfrm>
            <a:off x="4311600" y="1146175"/>
            <a:ext cx="4572000" cy="342900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Stanza</a:t>
            </a:r>
          </a:p>
        </p:txBody>
      </p:sp>
      <p:sp>
        <p:nvSpPr>
          <p:cNvPr id="113" name="Shape 113"/>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114" name="Shape 114"/>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2400"/>
              <a:t>Several verses grouped together in a poem. Similar to a paragraph in a story.</a:t>
            </a:r>
          </a:p>
        </p:txBody>
      </p:sp>
      <p:sp>
        <p:nvSpPr>
          <p:cNvPr id="115" name="Shape 115" descr="Download resources for this lesson at http://learnzillion.com/lessons/1574, try our Common Core tool: http://learnzillion.com/common_core/math/k-8 , or search more than 2,000 other lessons for free at http://LearnZillion.com .  In this lesson you will learn how to understand the organization of a poem by comparing and contrasting stanzas.  Standard  RL.6.5: Analyze how a particular sentence, chapter, scene, or stanza fits into the overall structure of a text and contributes to the development of the theme, setting, or plot.  About LearnZillion: LearnZillion is a web-based application that helps teachers and parents meet the educational needs of every student.  As schools implement the new Common Core State Standards, LearnZillion offers a practical solution with an attractive price tagfree.   LearnZillion offers 2,000 Common Core lessons created by some of the countrys best public and private school teachers.  Each lesson includes a short video lesson, downloadable resources, assessment items, and a coachs commentary to help with teacher development.  This single collection of high quality resources allows teachers to plan their lessonsfor an entire week, month or yearusing a single platform. In addition, LearnZillion lessons can be assigned directly to students to remediate or accelerate learning.  Principals use LearnZillion for Common Core professional development and parents use LearnZillion to support homework, knowing their efforts will now synchronize with the schools. LearnZillion lessons will soon be available in Spanish as well.  This combination of resources and applications provides an immediate, practical, and free solution to Common Core implementation questions, but also an opportunity for long-term, sustainable teacher growth and parent engagement.    About the Common Core State Standards: The Common Core State Standards Initiative is a state-led effort coordinated by the National Governors Association Center for Best Practices (NGA Center) and the Council of Chief State School Officers (CCSSO). The standards were developed in collaboration with teachers, school administrators, and experts, to provide a clear and consistent framework to prepare our children for college and the workforce.  The NGA Center and CCSSO received initial feedback on the draft standards from national organizations representing, but not limited to, teachers, postsecondary educators (including community colleges), civil rights groups, English language learners, and students with disabilities. Following the initial round of feedback, the draft standards were opened for public comment, receiving nearly 10,000 responses.  The standards are informed by the highest, most effective models from states across the country and countries around the world, and provide teachers and parents with a common understanding of what students are expected to learn. Consistent standards will provide appropriate benchmarks for all students, regardless of where they live." title="Understand a poem's organization by comparing and contrasting stanzas--Lesson 5 of 7 (CCSS: RL.6.5)">
            <a:hlinkClick r:id="rId3"/>
          </p:cNvPr>
          <p:cNvSpPr/>
          <p:nvPr/>
        </p:nvSpPr>
        <p:spPr>
          <a:xfrm>
            <a:off x="113200" y="1146175"/>
            <a:ext cx="4572000" cy="3429000"/>
          </a:xfrm>
          <a:prstGeom prst="rect">
            <a:avLst/>
          </a:prstGeom>
          <a:blipFill>
            <a:blip r:embed="rId4">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Onomatopoeia</a:t>
            </a:r>
          </a:p>
        </p:txBody>
      </p:sp>
      <p:sp>
        <p:nvSpPr>
          <p:cNvPr id="121" name="Shape 121"/>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sz="3000"/>
              <a:t>Words that imitate sounds.  Also called sound words.</a:t>
            </a:r>
          </a:p>
          <a:p>
            <a:pPr lvl="0">
              <a:spcBef>
                <a:spcPts val="0"/>
              </a:spcBef>
              <a:buNone/>
            </a:pPr>
            <a:endParaRPr sz="3000"/>
          </a:p>
          <a:p>
            <a:pPr lvl="0">
              <a:spcBef>
                <a:spcPts val="0"/>
              </a:spcBef>
              <a:buNone/>
            </a:pPr>
            <a:r>
              <a:rPr lang="en" sz="3000"/>
              <a:t>Crunch, pop, bang</a:t>
            </a:r>
          </a:p>
        </p:txBody>
      </p:sp>
      <p:sp>
        <p:nvSpPr>
          <p:cNvPr id="122" name="Shape 122"/>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sp>
        <p:nvSpPr>
          <p:cNvPr id="123" name="Shape 123" descr="&quot;Onomatopoeia&quot; Crash! Bash! Boom! Pow!  In this song, learn about special words that imitate sounds. What's that???  It's Onomatopoeia!  copyright © 2012 Mindy Bauer" title="Onomatopoeia">
            <a:hlinkClick r:id="rId3"/>
          </p:cNvPr>
          <p:cNvSpPr/>
          <p:nvPr/>
        </p:nvSpPr>
        <p:spPr>
          <a:xfrm>
            <a:off x="4434250" y="1068425"/>
            <a:ext cx="4572000" cy="342900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On-screen Show (16:9)</PresentationFormat>
  <Paragraphs>45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Raleway</vt:lpstr>
      <vt:lpstr>Source Sans Pro</vt:lpstr>
      <vt:lpstr>plum</vt:lpstr>
      <vt:lpstr>Poetry</vt:lpstr>
      <vt:lpstr>Poem</vt:lpstr>
      <vt:lpstr>Rhyme</vt:lpstr>
      <vt:lpstr>Rhythm</vt:lpstr>
      <vt:lpstr>Repetition</vt:lpstr>
      <vt:lpstr>Alliteration</vt:lpstr>
      <vt:lpstr>Simile</vt:lpstr>
      <vt:lpstr>Stanza</vt:lpstr>
      <vt:lpstr>Onomatopoeia</vt:lpstr>
      <vt:lpstr>Metaphor</vt:lpstr>
      <vt:lpstr>Idiom</vt:lpstr>
      <vt:lpstr>Hyperbole</vt:lpstr>
      <vt:lpstr>Personification</vt:lpstr>
      <vt:lpstr>Verse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dc:title>
  <dc:creator>Dani Stone</dc:creator>
  <cp:lastModifiedBy>Leslie Browning</cp:lastModifiedBy>
  <cp:revision>1</cp:revision>
  <dcterms:modified xsi:type="dcterms:W3CDTF">2016-10-18T16:17:02Z</dcterms:modified>
</cp:coreProperties>
</file>