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67" r:id="rId11"/>
    <p:sldId id="268" r:id="rId12"/>
  </p:sldIdLst>
  <p:sldSz cx="9144000" cy="6858000" type="letter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0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www.georgetownisd.org/cms/lib/TX01001838/Centricity/Domain/1133/SCIENCE_ROCKS_LG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671563"/>
            <a:ext cx="2057400" cy="1595953"/>
          </a:xfrm>
          <a:prstGeom prst="rect">
            <a:avLst/>
          </a:prstGeom>
          <a:noFill/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135187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1670962"/>
            <a:ext cx="7886700" cy="1741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44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0004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7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omic Sans MS" panose="030F0702030302020204" pitchFamily="66" charset="0"/>
              </a:defRPr>
            </a:lvl1pPr>
            <a:lvl2pPr>
              <a:defRPr baseline="0">
                <a:latin typeface="Comic Sans MS" panose="030F0702030302020204" pitchFamily="66" charset="0"/>
              </a:defRPr>
            </a:lvl2pPr>
            <a:lvl3pPr>
              <a:defRPr baseline="0">
                <a:latin typeface="Comic Sans MS" panose="030F0702030302020204" pitchFamily="66" charset="0"/>
              </a:defRPr>
            </a:lvl3pPr>
            <a:lvl4pPr>
              <a:defRPr baseline="0">
                <a:latin typeface="Comic Sans MS" panose="030F0702030302020204" pitchFamily="66" charset="0"/>
              </a:defRPr>
            </a:lvl4pPr>
            <a:lvl5pPr>
              <a:defRPr baseline="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1687290"/>
            <a:ext cx="7886700" cy="1741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www.georgetownisd.org/cms/lib/TX01001838/Centricity/Domain/1133/SCIENCE_ROCKS_LG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636" y="417971"/>
            <a:ext cx="1571714" cy="1219200"/>
          </a:xfrm>
          <a:prstGeom prst="rect">
            <a:avLst/>
          </a:prstGeom>
          <a:noFill/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18422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0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baseline="0">
                <a:latin typeface="Comic Sans MS" panose="030F0702030302020204" pitchFamily="66" charset="0"/>
              </a:defRPr>
            </a:lvl1pPr>
            <a:lvl2pPr>
              <a:defRPr baseline="0">
                <a:latin typeface="Comic Sans MS" panose="030F0702030302020204" pitchFamily="66" charset="0"/>
              </a:defRPr>
            </a:lvl2pPr>
            <a:lvl3pPr>
              <a:defRPr baseline="0">
                <a:latin typeface="Comic Sans MS" panose="030F0702030302020204" pitchFamily="66" charset="0"/>
              </a:defRPr>
            </a:lvl3pPr>
            <a:lvl4pPr>
              <a:defRPr baseline="0">
                <a:latin typeface="Comic Sans MS" panose="030F0702030302020204" pitchFamily="66" charset="0"/>
              </a:defRPr>
            </a:lvl4pPr>
            <a:lvl5pPr>
              <a:defRPr baseline="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baseline="0">
                <a:latin typeface="Comic Sans MS" panose="030F0702030302020204" pitchFamily="66" charset="0"/>
              </a:defRPr>
            </a:lvl1pPr>
            <a:lvl2pPr>
              <a:defRPr baseline="0">
                <a:latin typeface="Comic Sans MS" panose="030F0702030302020204" pitchFamily="66" charset="0"/>
              </a:defRPr>
            </a:lvl2pPr>
            <a:lvl3pPr>
              <a:defRPr baseline="0">
                <a:latin typeface="Comic Sans MS" panose="030F0702030302020204" pitchFamily="66" charset="0"/>
              </a:defRPr>
            </a:lvl3pPr>
            <a:lvl4pPr>
              <a:defRPr baseline="0">
                <a:latin typeface="Comic Sans MS" panose="030F0702030302020204" pitchFamily="66" charset="0"/>
              </a:defRPr>
            </a:lvl4pPr>
            <a:lvl5pPr>
              <a:defRPr baseline="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1670962"/>
            <a:ext cx="7886700" cy="1741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www.georgetownisd.org/cms/lib/TX01001838/Centricity/Domain/1133/SCIENCE_ROCKS_LG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636" y="417971"/>
            <a:ext cx="1571714" cy="1219200"/>
          </a:xfrm>
          <a:prstGeom prst="rect">
            <a:avLst/>
          </a:prstGeom>
          <a:noFill/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43040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Comic Sans MS" panose="030F0702030302020204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8650" y="1670962"/>
            <a:ext cx="7886700" cy="1741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georgetownisd.org/cms/lib/TX01001838/Centricity/Domain/1133/SCIENCE_ROCKS_LG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636" y="417971"/>
            <a:ext cx="1571714" cy="1219200"/>
          </a:xfrm>
          <a:prstGeom prst="rect">
            <a:avLst/>
          </a:prstGeom>
          <a:noFill/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1457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28650" y="1670962"/>
            <a:ext cx="7886700" cy="1741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.georgetownisd.org/cms/lib/TX01001838/Centricity/Domain/1133/SCIENCE_ROCKS_LG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636" y="417971"/>
            <a:ext cx="1571714" cy="1219200"/>
          </a:xfrm>
          <a:prstGeom prst="rect">
            <a:avLst/>
          </a:prstGeom>
          <a:noFill/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250370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http://www.georgetownisd.org/cms/lib/TX01001838/Centricity/Domain/1133/SCIENCE_ROCKS_LG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636" y="417971"/>
            <a:ext cx="1571714" cy="1219200"/>
          </a:xfrm>
          <a:prstGeom prst="rect">
            <a:avLst/>
          </a:prstGeom>
          <a:noFill/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426683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0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6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D51E-075C-4F8F-B04D-699A1B454DA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6442A-B642-45A9-9246-D7737780D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Electricity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17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612840" y="3132608"/>
            <a:ext cx="3969476" cy="27500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5443" y="3136969"/>
            <a:ext cx="3969476" cy="27500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device that allows a circuit to be closed (turned on) or open (turned off)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722" y="3136968"/>
            <a:ext cx="3004458" cy="15022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94" y="3542224"/>
            <a:ext cx="2980967" cy="9181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8522" y="4653671"/>
            <a:ext cx="35573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Closed switch: current </a:t>
            </a:r>
            <a:r>
              <a:rPr lang="en-US" b="1" dirty="0">
                <a:latin typeface="Comic Sans MS" panose="030F0702030302020204" pitchFamily="66" charset="0"/>
              </a:rPr>
              <a:t>can</a:t>
            </a:r>
            <a:r>
              <a:rPr lang="en-US" dirty="0">
                <a:latin typeface="Comic Sans MS" panose="030F0702030302020204" pitchFamily="66" charset="0"/>
              </a:rPr>
              <a:t> flow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Circuit is “on”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19239" y="4653671"/>
            <a:ext cx="3903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Open switch: current </a:t>
            </a:r>
            <a:r>
              <a:rPr lang="en-US" b="1" dirty="0">
                <a:latin typeface="Comic Sans MS" panose="030F0702030302020204" pitchFamily="66" charset="0"/>
              </a:rPr>
              <a:t>can not </a:t>
            </a:r>
            <a:r>
              <a:rPr lang="en-US" dirty="0">
                <a:latin typeface="Comic Sans MS" panose="030F0702030302020204" pitchFamily="66" charset="0"/>
              </a:rPr>
              <a:t>flow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Circuit is “off”</a:t>
            </a:r>
          </a:p>
        </p:txBody>
      </p:sp>
    </p:spTree>
    <p:extLst>
      <p:ext uri="{BB962C8B-B14F-4D97-AF65-F5344CB8AC3E}">
        <p14:creationId xmlns:p14="http://schemas.microsoft.com/office/powerpoint/2010/main" val="1222814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5586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6137910" cy="4351338"/>
          </a:xfrm>
        </p:spPr>
        <p:txBody>
          <a:bodyPr/>
          <a:lstStyle/>
          <a:p>
            <a:r>
              <a:rPr lang="en-US" dirty="0"/>
              <a:t>What are the parts of an atom, what are their electrical charges and where are they located?</a:t>
            </a:r>
          </a:p>
          <a:p>
            <a:pPr lvl="1"/>
            <a:r>
              <a:rPr lang="en-US" dirty="0"/>
              <a:t>Proton: positive charge; located in the nucleus</a:t>
            </a:r>
          </a:p>
          <a:p>
            <a:pPr lvl="1"/>
            <a:r>
              <a:rPr lang="en-US" dirty="0"/>
              <a:t>Neutron: neutral charge; located in the nucleus</a:t>
            </a:r>
          </a:p>
          <a:p>
            <a:pPr lvl="1"/>
            <a:r>
              <a:rPr lang="en-US" dirty="0"/>
              <a:t>Electron: negative charge; freely moving outside the nucleus</a:t>
            </a:r>
          </a:p>
          <a:p>
            <a:r>
              <a:rPr lang="en-US" dirty="0"/>
              <a:t>What is electricity?</a:t>
            </a:r>
          </a:p>
          <a:p>
            <a:pPr lvl="1"/>
            <a:r>
              <a:rPr lang="en-US" dirty="0"/>
              <a:t>The flow of electrons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142" y="1985554"/>
            <a:ext cx="1989208" cy="224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3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Force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9814" y="4736861"/>
            <a:ext cx="55058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</a:rPr>
              <a:t>Area surrounding charged particle where electric force is present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</a:rPr>
              <a:t>The arrows show how a positive charge would be “pushed” or “pulled” </a:t>
            </a:r>
            <a:br>
              <a:rPr lang="en-US" sz="2000" dirty="0">
                <a:latin typeface="Comic Sans MS" panose="030F0702030302020204" pitchFamily="66" charset="0"/>
              </a:rPr>
            </a:br>
            <a:endParaRPr lang="en-US" sz="2000" dirty="0"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28650" y="1951640"/>
            <a:ext cx="2651164" cy="3394165"/>
            <a:chOff x="628650" y="2160653"/>
            <a:chExt cx="2651164" cy="3394165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8650" y="2160653"/>
              <a:ext cx="2651164" cy="3394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949441" y="3180615"/>
              <a:ext cx="1827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Law of Charges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490077" y="1772980"/>
            <a:ext cx="5025273" cy="2868389"/>
            <a:chOff x="3490077" y="2086492"/>
            <a:chExt cx="5025273" cy="2868389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0077" y="2560024"/>
              <a:ext cx="5025273" cy="239485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5184219" y="2086492"/>
              <a:ext cx="1636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Electric Field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46540" y="5488639"/>
            <a:ext cx="3341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Greater the charge, the greater the electric force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The closer the charges, the greater the electric force</a:t>
            </a:r>
          </a:p>
        </p:txBody>
      </p:sp>
    </p:spTree>
    <p:extLst>
      <p:ext uri="{BB962C8B-B14F-4D97-AF65-F5344CB8AC3E}">
        <p14:creationId xmlns:p14="http://schemas.microsoft.com/office/powerpoint/2010/main" val="220725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Electricity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331" y="1779180"/>
            <a:ext cx="5615396" cy="4351338"/>
          </a:xfrm>
        </p:spPr>
        <p:txBody>
          <a:bodyPr>
            <a:noAutofit/>
          </a:bodyPr>
          <a:lstStyle/>
          <a:p>
            <a:r>
              <a:rPr lang="en-US" sz="2400" dirty="0"/>
              <a:t>Some electrons bounds more tightly to atoms than others</a:t>
            </a:r>
          </a:p>
          <a:p>
            <a:pPr lvl="1"/>
            <a:r>
              <a:rPr lang="en-US" sz="1800" dirty="0"/>
              <a:t>Electrons in your shoes bound more tightly than electrons in the carpet</a:t>
            </a:r>
          </a:p>
          <a:p>
            <a:pPr lvl="1"/>
            <a:r>
              <a:rPr lang="en-US" sz="1800" dirty="0"/>
              <a:t>What happens when you walk across a carpet?</a:t>
            </a:r>
          </a:p>
          <a:p>
            <a:pPr lvl="2"/>
            <a:r>
              <a:rPr lang="en-US" sz="1600" dirty="0"/>
              <a:t>Electrons from carpet transferred to shoes</a:t>
            </a:r>
          </a:p>
          <a:p>
            <a:pPr lvl="2"/>
            <a:r>
              <a:rPr lang="en-US" sz="1600" dirty="0"/>
              <a:t>Shoes have excess of electrons, so negatively charged</a:t>
            </a:r>
          </a:p>
          <a:p>
            <a:r>
              <a:rPr lang="en-US" sz="2400" b="1" dirty="0"/>
              <a:t>Static electricity: </a:t>
            </a:r>
            <a:r>
              <a:rPr lang="en-US" sz="2400" dirty="0"/>
              <a:t>accumulation of excess electric charge on an object</a:t>
            </a:r>
          </a:p>
          <a:p>
            <a:r>
              <a:rPr lang="en-US" sz="2400" b="1" dirty="0"/>
              <a:t>Static discharge: </a:t>
            </a:r>
            <a:r>
              <a:rPr lang="en-US" sz="2400" dirty="0"/>
              <a:t>electrical current passes thru air from a negatively charged object to a positively charged object</a:t>
            </a:r>
          </a:p>
          <a:p>
            <a:endParaRPr lang="en-U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2534" y="2452553"/>
            <a:ext cx="2182816" cy="180920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611" y="5023622"/>
            <a:ext cx="2153739" cy="143582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093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Conductors &amp; Insulators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9842" y="1890175"/>
            <a:ext cx="3868340" cy="823912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Conductors</a:t>
            </a:r>
          </a:p>
          <a:p>
            <a:pPr algn="ctr"/>
            <a:r>
              <a:rPr lang="en-US" sz="1600" b="0" dirty="0"/>
              <a:t>Electrons move freely in material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9842" y="2714087"/>
            <a:ext cx="3868340" cy="3684588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Metals</a:t>
            </a:r>
          </a:p>
          <a:p>
            <a:r>
              <a:rPr lang="en-US" sz="2400" dirty="0"/>
              <a:t>Water</a:t>
            </a:r>
          </a:p>
          <a:p>
            <a:r>
              <a:rPr lang="en-US" sz="2400" dirty="0"/>
              <a:t>Copper</a:t>
            </a:r>
          </a:p>
          <a:p>
            <a:r>
              <a:rPr lang="en-US" sz="2400" dirty="0"/>
              <a:t>Silver</a:t>
            </a:r>
          </a:p>
          <a:p>
            <a:r>
              <a:rPr lang="en-US" sz="2400" dirty="0"/>
              <a:t>Gold</a:t>
            </a:r>
          </a:p>
          <a:p>
            <a:r>
              <a:rPr lang="en-US" sz="2400" dirty="0"/>
              <a:t>Human body</a:t>
            </a:r>
          </a:p>
          <a:p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29150" y="1890175"/>
            <a:ext cx="3887391" cy="823912"/>
          </a:xfrm>
          <a:ln w="254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400" dirty="0">
                <a:latin typeface="Comic Sans MS" panose="030F0702030302020204" pitchFamily="66" charset="0"/>
              </a:rPr>
              <a:t>Insulators</a:t>
            </a:r>
          </a:p>
          <a:p>
            <a:pPr algn="ctr"/>
            <a:r>
              <a:rPr lang="en-US" b="0" dirty="0"/>
              <a:t>Electrons </a:t>
            </a:r>
            <a:r>
              <a:rPr lang="en-US" dirty="0"/>
              <a:t>do not </a:t>
            </a:r>
            <a:r>
              <a:rPr lang="en-US" b="0" dirty="0"/>
              <a:t>move freely in material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29150" y="2714087"/>
            <a:ext cx="3887391" cy="3684588"/>
          </a:xfrm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Plastic</a:t>
            </a:r>
          </a:p>
          <a:p>
            <a:r>
              <a:rPr lang="en-US" sz="2400" dirty="0"/>
              <a:t>Glass</a:t>
            </a:r>
          </a:p>
          <a:p>
            <a:r>
              <a:rPr lang="en-US" sz="2400" dirty="0"/>
              <a:t>Wood </a:t>
            </a:r>
          </a:p>
          <a:p>
            <a:r>
              <a:rPr lang="en-US" sz="2400" dirty="0"/>
              <a:t>Rubber</a:t>
            </a:r>
          </a:p>
          <a:p>
            <a:r>
              <a:rPr lang="en-US" sz="2400" dirty="0"/>
              <a:t>Paper</a:t>
            </a:r>
          </a:p>
        </p:txBody>
      </p:sp>
    </p:spTree>
    <p:extLst>
      <p:ext uri="{BB962C8B-B14F-4D97-AF65-F5344CB8AC3E}">
        <p14:creationId xmlns:p14="http://schemas.microsoft.com/office/powerpoint/2010/main" val="25770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Charging Objects</a:t>
            </a:r>
          </a:p>
        </p:txBody>
      </p:sp>
      <p:pic>
        <p:nvPicPr>
          <p:cNvPr id="9" name="Picture 8" descr="hst_ele_004_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31" y="1827439"/>
            <a:ext cx="7975419" cy="420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247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301887" y="2629991"/>
            <a:ext cx="3450227" cy="1604757"/>
            <a:chOff x="5301887" y="2769325"/>
            <a:chExt cx="3450227" cy="160475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1887" y="2769325"/>
              <a:ext cx="3450227" cy="1604757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686697" y="3640183"/>
              <a:ext cx="470263" cy="5921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76011" y="3678586"/>
              <a:ext cx="470263" cy="5921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686697" y="4119154"/>
              <a:ext cx="47026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276010" y="4110445"/>
              <a:ext cx="47026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8978" y="1834333"/>
            <a:ext cx="7886700" cy="4351338"/>
          </a:xfrm>
        </p:spPr>
        <p:txBody>
          <a:bodyPr/>
          <a:lstStyle/>
          <a:p>
            <a:r>
              <a:rPr lang="en-US" dirty="0"/>
              <a:t>Circuit: closed path that electric current follows</a:t>
            </a:r>
          </a:p>
          <a:p>
            <a:r>
              <a:rPr lang="en-US" dirty="0"/>
              <a:t>Circuit must have 3 things</a:t>
            </a:r>
          </a:p>
          <a:p>
            <a:pPr lvl="1"/>
            <a:r>
              <a:rPr lang="en-US" dirty="0"/>
              <a:t>Energy source (battery)</a:t>
            </a:r>
          </a:p>
          <a:p>
            <a:pPr lvl="1"/>
            <a:r>
              <a:rPr lang="en-US" dirty="0"/>
              <a:t>Conductor (wires)</a:t>
            </a:r>
          </a:p>
          <a:p>
            <a:pPr lvl="1"/>
            <a:r>
              <a:rPr lang="en-US" dirty="0"/>
              <a:t>Load (light bulb, buzzer, etc.)</a:t>
            </a:r>
          </a:p>
          <a:p>
            <a:r>
              <a:rPr lang="en-US" dirty="0"/>
              <a:t>Resistance: opposes the flow of current</a:t>
            </a:r>
          </a:p>
          <a:p>
            <a:pPr lvl="1"/>
            <a:r>
              <a:rPr lang="en-US" dirty="0"/>
              <a:t>Conductors have lower resistance than insulators</a:t>
            </a:r>
          </a:p>
          <a:p>
            <a:pPr lvl="1"/>
            <a:r>
              <a:rPr lang="en-US" dirty="0"/>
              <a:t>Thicker and shorter wires have less resistance than thinner and longer wires</a:t>
            </a:r>
          </a:p>
        </p:txBody>
      </p:sp>
    </p:spTree>
    <p:extLst>
      <p:ext uri="{BB962C8B-B14F-4D97-AF65-F5344CB8AC3E}">
        <p14:creationId xmlns:p14="http://schemas.microsoft.com/office/powerpoint/2010/main" val="428959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977" y="4607210"/>
            <a:ext cx="2932848" cy="22507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Circuits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9842" y="1402494"/>
            <a:ext cx="3868340" cy="823912"/>
          </a:xfrm>
        </p:spPr>
        <p:txBody>
          <a:bodyPr/>
          <a:lstStyle/>
          <a:p>
            <a:pPr algn="ctr"/>
            <a:r>
              <a:rPr lang="en-US" dirty="0"/>
              <a:t>Series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9842" y="2226406"/>
            <a:ext cx="3868340" cy="3684588"/>
          </a:xfrm>
        </p:spPr>
        <p:txBody>
          <a:bodyPr>
            <a:normAutofit/>
          </a:bodyPr>
          <a:lstStyle/>
          <a:p>
            <a:r>
              <a:rPr lang="en-US" sz="2000" dirty="0"/>
              <a:t>Single path for current to flow</a:t>
            </a:r>
          </a:p>
          <a:p>
            <a:r>
              <a:rPr lang="en-US" sz="2000" dirty="0"/>
              <a:t>If circuit breaks, then all devices fail</a:t>
            </a:r>
          </a:p>
          <a:p>
            <a:r>
              <a:rPr lang="en-US" sz="2000" dirty="0"/>
              <a:t>If more lights added, they get dimmer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29150" y="1402494"/>
            <a:ext cx="3887391" cy="823912"/>
          </a:xfrm>
        </p:spPr>
        <p:txBody>
          <a:bodyPr/>
          <a:lstStyle/>
          <a:p>
            <a:pPr algn="ctr"/>
            <a:r>
              <a:rPr lang="en-US" dirty="0"/>
              <a:t>Parallel Circuits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29150" y="2226406"/>
            <a:ext cx="3887391" cy="3684588"/>
          </a:xfrm>
        </p:spPr>
        <p:txBody>
          <a:bodyPr>
            <a:normAutofit/>
          </a:bodyPr>
          <a:lstStyle/>
          <a:p>
            <a:r>
              <a:rPr lang="en-US" sz="2000" dirty="0"/>
              <a:t>More than one path for current to flow</a:t>
            </a:r>
          </a:p>
          <a:p>
            <a:r>
              <a:rPr lang="en-US" sz="2000" dirty="0"/>
              <a:t>If circuit breaks, then current passes thru other paths and those devices continue to work</a:t>
            </a:r>
          </a:p>
          <a:p>
            <a:r>
              <a:rPr lang="en-US" sz="2000" dirty="0"/>
              <a:t>If more lights added, brightness stays the same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58" y="4959531"/>
            <a:ext cx="4081708" cy="189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130" y="1690689"/>
            <a:ext cx="7886700" cy="4351338"/>
          </a:xfrm>
        </p:spPr>
        <p:txBody>
          <a:bodyPr/>
          <a:lstStyle/>
          <a:p>
            <a:r>
              <a:rPr lang="en-US" dirty="0"/>
              <a:t>We use symbols to represent different parts of the circuit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803720" y="2946211"/>
            <a:ext cx="1809750" cy="1030307"/>
            <a:chOff x="304800" y="4395655"/>
            <a:chExt cx="1809750" cy="1030307"/>
          </a:xfrm>
        </p:grpSpPr>
        <p:pic>
          <p:nvPicPr>
            <p:cNvPr id="4" name="Picture 2" descr="wire symbo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4395655"/>
              <a:ext cx="1733550" cy="19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304800" y="4471855"/>
              <a:ext cx="18097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</a:rPr>
                <a:t>Wire: </a:t>
              </a:r>
              <a:r>
                <a:rPr lang="en-US" sz="1400" dirty="0">
                  <a:latin typeface="Comic Sans MS" panose="030F0702030302020204" pitchFamily="66" charset="0"/>
                </a:rPr>
                <a:t>to pass current easily from one part of circuit to another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55297" y="2797177"/>
            <a:ext cx="2069375" cy="1404574"/>
            <a:chOff x="342899" y="2795455"/>
            <a:chExt cx="2069375" cy="1404574"/>
          </a:xfrm>
        </p:grpSpPr>
        <p:pic>
          <p:nvPicPr>
            <p:cNvPr id="6" name="Picture 3" descr="cell symbo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2795455"/>
              <a:ext cx="1733550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42899" y="3461365"/>
              <a:ext cx="206937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</a:rPr>
                <a:t>Battery: </a:t>
              </a:r>
              <a:r>
                <a:rPr lang="en-US" sz="1400" dirty="0">
                  <a:latin typeface="Comic Sans MS" panose="030F0702030302020204" pitchFamily="66" charset="0"/>
                </a:rPr>
                <a:t>to supply energy; the larger line is positive terminal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02501" y="4755256"/>
            <a:ext cx="1828800" cy="1348264"/>
            <a:chOff x="381000" y="3505200"/>
            <a:chExt cx="1828800" cy="1348264"/>
          </a:xfrm>
        </p:grpSpPr>
        <p:pic>
          <p:nvPicPr>
            <p:cNvPr id="8" name="Picture 4" descr="lamp (indicator) symbo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" y="3505200"/>
              <a:ext cx="17335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533400" y="4114800"/>
              <a:ext cx="16764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</a:rPr>
                <a:t>Light: </a:t>
              </a:r>
              <a:r>
                <a:rPr lang="en-US" sz="1400" dirty="0">
                  <a:latin typeface="Comic Sans MS" panose="030F0702030302020204" pitchFamily="66" charset="0"/>
                </a:rPr>
                <a:t>converts electrical energy into light energy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20294" y="4840102"/>
            <a:ext cx="2394585" cy="1263418"/>
            <a:chOff x="6120765" y="4509403"/>
            <a:chExt cx="2394585" cy="1263418"/>
          </a:xfrm>
        </p:grpSpPr>
        <p:pic>
          <p:nvPicPr>
            <p:cNvPr id="10" name="Picture 5" descr="SPST on-off switch symbo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08595" y="4509403"/>
              <a:ext cx="1219200" cy="2286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6120765" y="4818714"/>
              <a:ext cx="2394585" cy="95410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omic Sans MS" panose="030F0702030302020204" pitchFamily="66" charset="0"/>
                </a:rPr>
                <a:t>Switch: </a:t>
              </a:r>
              <a:r>
                <a:rPr lang="en-US" sz="1400" dirty="0">
                  <a:latin typeface="Comic Sans MS" panose="030F0702030302020204" pitchFamily="66" charset="0"/>
                </a:rPr>
                <a:t>allows current to flow thru circuit when in “on” (closed) position; this switch is “off” (open)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938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453</Words>
  <Application>Microsoft Office PowerPoint</Application>
  <PresentationFormat>Letter Paper (8.5x11 in)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Electricity</vt:lpstr>
      <vt:lpstr>Back to Basics</vt:lpstr>
      <vt:lpstr>Electric Force</vt:lpstr>
      <vt:lpstr>Static Electricity</vt:lpstr>
      <vt:lpstr>Conductors &amp; Insulators</vt:lpstr>
      <vt:lpstr>Charging Objects</vt:lpstr>
      <vt:lpstr>Circuits</vt:lpstr>
      <vt:lpstr>Types of Circuits</vt:lpstr>
      <vt:lpstr>Circuit Symbols</vt:lpstr>
      <vt:lpstr>Switches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Bauer’s  Classroom Expectations</dc:title>
  <dc:creator>Bauer, Gina</dc:creator>
  <cp:lastModifiedBy>Mincey, Jessica</cp:lastModifiedBy>
  <cp:revision>52</cp:revision>
  <cp:lastPrinted>2017-02-23T15:34:31Z</cp:lastPrinted>
  <dcterms:created xsi:type="dcterms:W3CDTF">2017-02-23T15:31:37Z</dcterms:created>
  <dcterms:modified xsi:type="dcterms:W3CDTF">2017-03-02T15:48:02Z</dcterms:modified>
</cp:coreProperties>
</file>