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50"/>
  </p:notesMasterIdLst>
  <p:sldIdLst>
    <p:sldId id="256" r:id="rId2"/>
    <p:sldId id="257" r:id="rId3"/>
    <p:sldId id="259" r:id="rId4"/>
    <p:sldId id="260" r:id="rId5"/>
    <p:sldId id="261" r:id="rId6"/>
    <p:sldId id="258" r:id="rId7"/>
    <p:sldId id="262" r:id="rId8"/>
    <p:sldId id="263" r:id="rId9"/>
    <p:sldId id="264" r:id="rId10"/>
    <p:sldId id="266" r:id="rId11"/>
    <p:sldId id="267" r:id="rId12"/>
    <p:sldId id="268" r:id="rId13"/>
    <p:sldId id="269" r:id="rId14"/>
    <p:sldId id="270" r:id="rId15"/>
    <p:sldId id="271" r:id="rId16"/>
    <p:sldId id="273" r:id="rId17"/>
    <p:sldId id="274" r:id="rId18"/>
    <p:sldId id="272" r:id="rId19"/>
    <p:sldId id="296" r:id="rId20"/>
    <p:sldId id="275" r:id="rId21"/>
    <p:sldId id="276" r:id="rId22"/>
    <p:sldId id="277" r:id="rId23"/>
    <p:sldId id="278" r:id="rId24"/>
    <p:sldId id="279" r:id="rId25"/>
    <p:sldId id="283" r:id="rId26"/>
    <p:sldId id="280" r:id="rId27"/>
    <p:sldId id="281" r:id="rId28"/>
    <p:sldId id="284" r:id="rId29"/>
    <p:sldId id="286" r:id="rId30"/>
    <p:sldId id="287" r:id="rId31"/>
    <p:sldId id="288" r:id="rId32"/>
    <p:sldId id="289" r:id="rId33"/>
    <p:sldId id="290" r:id="rId34"/>
    <p:sldId id="291" r:id="rId35"/>
    <p:sldId id="297" r:id="rId36"/>
    <p:sldId id="298" r:id="rId37"/>
    <p:sldId id="292" r:id="rId38"/>
    <p:sldId id="294" r:id="rId39"/>
    <p:sldId id="295" r:id="rId40"/>
    <p:sldId id="293" r:id="rId41"/>
    <p:sldId id="299" r:id="rId42"/>
    <p:sldId id="300" r:id="rId43"/>
    <p:sldId id="301" r:id="rId44"/>
    <p:sldId id="303" r:id="rId45"/>
    <p:sldId id="304" r:id="rId46"/>
    <p:sldId id="305" r:id="rId47"/>
    <p:sldId id="307" r:id="rId48"/>
    <p:sldId id="308"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4" d="100"/>
          <a:sy n="74"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D9CAC-A70C-4B11-ADFC-4E3D00C2024C}" type="datetimeFigureOut">
              <a:rPr lang="en-US" smtClean="0"/>
              <a:t>12/11/2017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B0C5F-3CED-490B-9DA0-A087C147A507}" type="slidenum">
              <a:rPr lang="en-US" smtClean="0"/>
              <a:t>‹#›</a:t>
            </a:fld>
            <a:endParaRPr lang="en-US" dirty="0"/>
          </a:p>
        </p:txBody>
      </p:sp>
    </p:spTree>
    <p:extLst>
      <p:ext uri="{BB962C8B-B14F-4D97-AF65-F5344CB8AC3E}">
        <p14:creationId xmlns:p14="http://schemas.microsoft.com/office/powerpoint/2010/main" val="1861041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9010391C-B5B9-40CF-B759-7752021EFC52}" type="slidenum">
              <a:rPr lang="en-GB" altLang="en-US" sz="1200"/>
              <a:pPr eaLnBrk="1" hangingPunct="1"/>
              <a:t>19</a:t>
            </a:fld>
            <a:endParaRPr lang="en-GB" altLang="en-US" sz="1200" dirty="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41744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246414CD-D702-4EF9-8517-708757D0B115}" type="slidenum">
              <a:rPr lang="en-GB" altLang="en-US" sz="1200"/>
              <a:pPr eaLnBrk="1" hangingPunct="1"/>
              <a:t>28</a:t>
            </a:fld>
            <a:endParaRPr lang="en-GB" altLang="en-US" sz="1200" dirty="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643487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4EE82DE0-5BA1-452E-BC16-F21DE29D0385}" type="slidenum">
              <a:rPr lang="en-GB" altLang="en-US" sz="1200"/>
              <a:pPr eaLnBrk="1" hangingPunct="1"/>
              <a:t>29</a:t>
            </a:fld>
            <a:endParaRPr lang="en-GB" altLang="en-US" sz="1200" dirty="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772229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8A6E0046-9664-4696-A6DC-9C2431E71C08}" type="slidenum">
              <a:rPr lang="en-GB" altLang="en-US" sz="1200"/>
              <a:pPr eaLnBrk="1" hangingPunct="1"/>
              <a:t>35</a:t>
            </a:fld>
            <a:endParaRPr lang="en-GB" altLang="en-US" sz="1200" dirty="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55405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B296390D-1B9F-49E1-899E-C20D9BB73936}" type="slidenum">
              <a:rPr lang="en-GB" altLang="en-US" sz="1200"/>
              <a:pPr eaLnBrk="1" hangingPunct="1"/>
              <a:t>36</a:t>
            </a:fld>
            <a:endParaRPr lang="en-GB" altLang="en-US" sz="1200" dirty="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2162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12/11/2017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12/11/2017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pn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s>
</file>

<file path=ppt/slides/_rels/slide29.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 Aztec Civilization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97586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hinam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704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280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chinam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07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3" name="Content Placeholder 2"/>
          <p:cNvSpPr>
            <a:spLocks noGrp="1"/>
          </p:cNvSpPr>
          <p:nvPr>
            <p:ph idx="1"/>
          </p:nvPr>
        </p:nvSpPr>
        <p:spPr/>
        <p:txBody>
          <a:bodyPr>
            <a:normAutofit/>
          </a:bodyPr>
          <a:lstStyle/>
          <a:p>
            <a:endParaRPr lang="en-US" sz="4000" dirty="0"/>
          </a:p>
        </p:txBody>
      </p:sp>
      <p:pic>
        <p:nvPicPr>
          <p:cNvPr id="10242" name="Picture 2" descr="Image result for aztecs  brid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370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e result for aqueducts azte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2063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96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age result for aqueducts azte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006031" cy="410836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aqueducts azte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030" y="2450496"/>
            <a:ext cx="6185970" cy="4407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066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R-Religion</a:t>
            </a:r>
            <a:endParaRPr lang="en-US" dirty="0"/>
          </a:p>
        </p:txBody>
      </p:sp>
      <p:sp>
        <p:nvSpPr>
          <p:cNvPr id="3" name="Content Placeholder 2"/>
          <p:cNvSpPr>
            <a:spLocks noGrp="1"/>
          </p:cNvSpPr>
          <p:nvPr>
            <p:ph idx="1"/>
          </p:nvPr>
        </p:nvSpPr>
        <p:spPr/>
        <p:txBody>
          <a:bodyPr>
            <a:normAutofit/>
          </a:bodyPr>
          <a:lstStyle/>
          <a:p>
            <a:r>
              <a:rPr lang="en-US" sz="4000" dirty="0" smtClean="0"/>
              <a:t>Polyiestic</a:t>
            </a:r>
            <a:r>
              <a:rPr lang="en-US" sz="4000" dirty="0" smtClean="0"/>
              <a:t>- their gods required blood and sacrifices or gods would become angry</a:t>
            </a:r>
          </a:p>
          <a:p>
            <a:r>
              <a:rPr lang="en-US" sz="4000" dirty="0" smtClean="0"/>
              <a:t>Had ceremonies, holidays, rituals, ext.</a:t>
            </a:r>
          </a:p>
          <a:p>
            <a:pPr marL="45720" indent="0">
              <a:buNone/>
            </a:pPr>
            <a:endParaRPr lang="en-US" sz="4000" dirty="0"/>
          </a:p>
        </p:txBody>
      </p:sp>
    </p:spTree>
    <p:extLst>
      <p:ext uri="{BB962C8B-B14F-4D97-AF65-F5344CB8AC3E}">
        <p14:creationId xmlns:p14="http://schemas.microsoft.com/office/powerpoint/2010/main" val="1826550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aztec relig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879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aztec sacrif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611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aztec g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2719" y="0"/>
            <a:ext cx="4635366" cy="684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443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0" y="0"/>
            <a:ext cx="7772400" cy="1143000"/>
          </a:xfrm>
        </p:spPr>
        <p:txBody>
          <a:bodyPr/>
          <a:lstStyle/>
          <a:p>
            <a:pPr eaLnBrk="1" hangingPunct="1"/>
            <a:r>
              <a:rPr lang="en-IE" altLang="en-US" dirty="0" smtClean="0">
                <a:latin typeface="Ravie" panose="04040805050809020602" pitchFamily="82" charset="0"/>
              </a:rPr>
              <a:t>Birdmen</a:t>
            </a:r>
            <a:endParaRPr lang="en-GB" altLang="en-US" dirty="0" smtClean="0">
              <a:latin typeface="Ravie" panose="04040805050809020602" pitchFamily="82" charset="0"/>
            </a:endParaRPr>
          </a:p>
        </p:txBody>
      </p:sp>
      <p:sp>
        <p:nvSpPr>
          <p:cNvPr id="19459" name="Rectangle 3"/>
          <p:cNvSpPr>
            <a:spLocks noGrp="1" noChangeArrowheads="1"/>
          </p:cNvSpPr>
          <p:nvPr>
            <p:ph type="body" idx="1"/>
          </p:nvPr>
        </p:nvSpPr>
        <p:spPr>
          <a:xfrm>
            <a:off x="1676400" y="1066800"/>
            <a:ext cx="5791200" cy="5486400"/>
          </a:xfrm>
        </p:spPr>
        <p:txBody>
          <a:bodyPr/>
          <a:lstStyle/>
          <a:p>
            <a:pPr eaLnBrk="1" hangingPunct="1">
              <a:lnSpc>
                <a:spcPct val="90000"/>
              </a:lnSpc>
            </a:pPr>
            <a:r>
              <a:rPr lang="en-IE" altLang="en-US" sz="2800" dirty="0"/>
              <a:t>The Holy Birdman game or ‘</a:t>
            </a:r>
            <a:r>
              <a:rPr lang="en-IE" altLang="en-US" sz="2800" dirty="0"/>
              <a:t>Volador</a:t>
            </a:r>
            <a:r>
              <a:rPr lang="en-IE" altLang="en-US" sz="2800" dirty="0"/>
              <a:t>’ was a bit like bungee jumping.</a:t>
            </a:r>
          </a:p>
          <a:p>
            <a:pPr eaLnBrk="1" hangingPunct="1">
              <a:lnSpc>
                <a:spcPct val="90000"/>
              </a:lnSpc>
            </a:pPr>
            <a:r>
              <a:rPr lang="en-IE" altLang="en-US" sz="2800" dirty="0"/>
              <a:t>They dressed up as birds and climbed a 70-metre high post.</a:t>
            </a:r>
          </a:p>
          <a:p>
            <a:pPr eaLnBrk="1" hangingPunct="1">
              <a:lnSpc>
                <a:spcPct val="90000"/>
              </a:lnSpc>
            </a:pPr>
            <a:r>
              <a:rPr lang="en-IE" altLang="en-US" sz="2800" dirty="0"/>
              <a:t>One sat on a platform at the top playing a flute and drum.</a:t>
            </a:r>
          </a:p>
          <a:p>
            <a:pPr eaLnBrk="1" hangingPunct="1">
              <a:lnSpc>
                <a:spcPct val="90000"/>
              </a:lnSpc>
            </a:pPr>
            <a:r>
              <a:rPr lang="en-IE" altLang="en-US" sz="2800" dirty="0"/>
              <a:t>The others tied ropes around their bodies and jumped off the post.</a:t>
            </a:r>
          </a:p>
          <a:p>
            <a:pPr eaLnBrk="1" hangingPunct="1">
              <a:lnSpc>
                <a:spcPct val="90000"/>
              </a:lnSpc>
            </a:pPr>
            <a:r>
              <a:rPr lang="en-IE" altLang="en-US" sz="2800" dirty="0"/>
              <a:t>They each swung round 13 times, getting upright just before they hit the ground!</a:t>
            </a:r>
            <a:endParaRPr lang="en-GB" altLang="en-US" sz="2800" dirty="0"/>
          </a:p>
        </p:txBody>
      </p:sp>
      <p:sp>
        <p:nvSpPr>
          <p:cNvPr id="19460" name="Text Box 5"/>
          <p:cNvSpPr txBox="1">
            <a:spLocks noChangeArrowheads="1"/>
          </p:cNvSpPr>
          <p:nvPr/>
        </p:nvSpPr>
        <p:spPr bwMode="auto">
          <a:xfrm>
            <a:off x="8229600" y="1676401"/>
            <a:ext cx="152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IE" altLang="en-US" dirty="0"/>
              <a:t>Picture p13 large </a:t>
            </a:r>
            <a:r>
              <a:rPr lang="en-IE" altLang="en-US" dirty="0" smtClean="0"/>
              <a:t>Aztec </a:t>
            </a:r>
            <a:r>
              <a:rPr lang="en-IE" altLang="en-US" dirty="0"/>
              <a:t>book</a:t>
            </a:r>
            <a:endParaRPr lang="en-GB" altLang="en-US" dirty="0"/>
          </a:p>
        </p:txBody>
      </p:sp>
      <p:pic>
        <p:nvPicPr>
          <p:cNvPr id="19461" name="Picture 6" descr="Aztec Cover 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4" y="620714"/>
            <a:ext cx="3563937"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184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G-Geography</a:t>
            </a:r>
            <a:endParaRPr lang="en-US" dirty="0"/>
          </a:p>
        </p:txBody>
      </p:sp>
      <p:sp>
        <p:nvSpPr>
          <p:cNvPr id="3" name="Content Placeholder 2"/>
          <p:cNvSpPr>
            <a:spLocks noGrp="1"/>
          </p:cNvSpPr>
          <p:nvPr>
            <p:ph idx="1"/>
          </p:nvPr>
        </p:nvSpPr>
        <p:spPr/>
        <p:txBody>
          <a:bodyPr>
            <a:normAutofit/>
          </a:bodyPr>
          <a:lstStyle/>
          <a:p>
            <a:r>
              <a:rPr lang="en-US" sz="4000" dirty="0" smtClean="0"/>
              <a:t>Located in the valley of Mexico around lake </a:t>
            </a:r>
            <a:r>
              <a:rPr lang="en-US" sz="4000" dirty="0"/>
              <a:t>T</a:t>
            </a:r>
            <a:r>
              <a:rPr lang="en-US" sz="4000" dirty="0" smtClean="0"/>
              <a:t>excoco</a:t>
            </a:r>
            <a:endParaRPr lang="en-US" sz="4000" dirty="0"/>
          </a:p>
          <a:p>
            <a:r>
              <a:rPr lang="en-US" sz="4000" dirty="0" smtClean="0"/>
              <a:t>Most of Mexico has mountains-Sierra Madre</a:t>
            </a:r>
          </a:p>
          <a:p>
            <a:r>
              <a:rPr lang="en-US" sz="4000" dirty="0" smtClean="0"/>
              <a:t>Southern part is tropical forests and northern is deserts</a:t>
            </a:r>
          </a:p>
          <a:p>
            <a:pPr marL="45720" indent="0">
              <a:buNone/>
            </a:pPr>
            <a:endParaRPr lang="en-US" sz="4000" dirty="0"/>
          </a:p>
        </p:txBody>
      </p:sp>
    </p:spTree>
    <p:extLst>
      <p:ext uri="{BB962C8B-B14F-4D97-AF65-F5344CB8AC3E}">
        <p14:creationId xmlns:p14="http://schemas.microsoft.com/office/powerpoint/2010/main" val="2814042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C-A-Achievements</a:t>
            </a:r>
            <a:endParaRPr lang="en-US" dirty="0"/>
          </a:p>
        </p:txBody>
      </p:sp>
      <p:sp>
        <p:nvSpPr>
          <p:cNvPr id="3" name="Content Placeholder 2"/>
          <p:cNvSpPr>
            <a:spLocks noGrp="1"/>
          </p:cNvSpPr>
          <p:nvPr>
            <p:ph idx="1"/>
          </p:nvPr>
        </p:nvSpPr>
        <p:spPr/>
        <p:txBody>
          <a:bodyPr>
            <a:normAutofit/>
          </a:bodyPr>
          <a:lstStyle/>
          <a:p>
            <a:r>
              <a:rPr lang="en-US" sz="4000" dirty="0" smtClean="0"/>
              <a:t> One of the largest empires in the Western hemisphere</a:t>
            </a:r>
          </a:p>
          <a:p>
            <a:r>
              <a:rPr lang="en-US" sz="4000" dirty="0" smtClean="0"/>
              <a:t>Skilled engineers- causeways, dikes, aqueducts, city on a lake, bridges</a:t>
            </a:r>
          </a:p>
          <a:p>
            <a:r>
              <a:rPr lang="en-US" sz="4000" dirty="0" smtClean="0"/>
              <a:t>Chinampas</a:t>
            </a:r>
            <a:endParaRPr lang="en-US" sz="4000" dirty="0" smtClean="0"/>
          </a:p>
          <a:p>
            <a:r>
              <a:rPr lang="en-US" sz="4000" dirty="0" smtClean="0"/>
              <a:t>Number system </a:t>
            </a:r>
          </a:p>
          <a:p>
            <a:endParaRPr lang="en-US" sz="4000" dirty="0"/>
          </a:p>
        </p:txBody>
      </p:sp>
    </p:spTree>
    <p:extLst>
      <p:ext uri="{BB962C8B-B14F-4D97-AF65-F5344CB8AC3E}">
        <p14:creationId xmlns:p14="http://schemas.microsoft.com/office/powerpoint/2010/main" val="699742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aztec number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856" y="-12879"/>
            <a:ext cx="9727713" cy="687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543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sz="4000" dirty="0" smtClean="0"/>
              <a:t>2 calendars</a:t>
            </a:r>
          </a:p>
          <a:p>
            <a:r>
              <a:rPr lang="en-US" sz="4000" dirty="0" smtClean="0"/>
              <a:t>Medicine and surgeries</a:t>
            </a:r>
          </a:p>
          <a:p>
            <a:r>
              <a:rPr lang="en-US" sz="4000" dirty="0" smtClean="0"/>
              <a:t>Architecture</a:t>
            </a:r>
          </a:p>
          <a:p>
            <a:r>
              <a:rPr lang="en-US" sz="4000" dirty="0" smtClean="0"/>
              <a:t>Sculptures, and art</a:t>
            </a:r>
          </a:p>
          <a:p>
            <a:r>
              <a:rPr lang="en-US" sz="4000" dirty="0" smtClean="0"/>
              <a:t>First system to educate everyone</a:t>
            </a:r>
          </a:p>
          <a:p>
            <a:r>
              <a:rPr lang="en-US" sz="4000" dirty="0" smtClean="0"/>
              <a:t>Writing system-glyphs</a:t>
            </a:r>
            <a:endParaRPr lang="en-US" sz="4000" dirty="0"/>
          </a:p>
        </p:txBody>
      </p:sp>
    </p:spTree>
    <p:extLst>
      <p:ext uri="{BB962C8B-B14F-4D97-AF65-F5344CB8AC3E}">
        <p14:creationId xmlns:p14="http://schemas.microsoft.com/office/powerpoint/2010/main" val="426439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aztec calend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409127" cy="405684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aztec calendar expla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766" y="1171977"/>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852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aztec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439437" cy="3078051"/>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mage result for aztec medicinal her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255" y="1773673"/>
            <a:ext cx="5945746" cy="510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888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0"/>
            <a:ext cx="7772400" cy="1143000"/>
          </a:xfrm>
        </p:spPr>
        <p:txBody>
          <a:bodyPr/>
          <a:lstStyle/>
          <a:p>
            <a:pPr eaLnBrk="1" hangingPunct="1"/>
            <a:r>
              <a:rPr lang="en-IE" altLang="en-US" dirty="0" smtClean="0"/>
              <a:t>Aztec Medicine</a:t>
            </a:r>
            <a:endParaRPr lang="en-US" altLang="en-US" dirty="0" smtClean="0"/>
          </a:p>
        </p:txBody>
      </p:sp>
      <p:sp>
        <p:nvSpPr>
          <p:cNvPr id="31747" name="Rectangle 3"/>
          <p:cNvSpPr>
            <a:spLocks noGrp="1" noChangeArrowheads="1"/>
          </p:cNvSpPr>
          <p:nvPr>
            <p:ph type="body" idx="1"/>
          </p:nvPr>
        </p:nvSpPr>
        <p:spPr>
          <a:xfrm>
            <a:off x="1524001" y="981076"/>
            <a:ext cx="6227763" cy="5472113"/>
          </a:xfrm>
        </p:spPr>
        <p:txBody>
          <a:bodyPr/>
          <a:lstStyle/>
          <a:p>
            <a:pPr eaLnBrk="1" hangingPunct="1">
              <a:lnSpc>
                <a:spcPct val="90000"/>
              </a:lnSpc>
            </a:pPr>
            <a:r>
              <a:rPr lang="en-IE" altLang="en-US" sz="2800" dirty="0"/>
              <a:t>Aztec doctors used a mix of herbs, magic and religion.</a:t>
            </a:r>
          </a:p>
          <a:p>
            <a:pPr eaLnBrk="1" hangingPunct="1">
              <a:lnSpc>
                <a:spcPct val="90000"/>
              </a:lnSpc>
            </a:pPr>
            <a:r>
              <a:rPr lang="en-IE" altLang="en-US" sz="2800" dirty="0"/>
              <a:t>They made powerful ‘cures’ from plants or mushrooms that sometimes sent their parents mad or even killed them.</a:t>
            </a:r>
          </a:p>
          <a:p>
            <a:pPr eaLnBrk="1" hangingPunct="1">
              <a:lnSpc>
                <a:spcPct val="90000"/>
              </a:lnSpc>
            </a:pPr>
            <a:r>
              <a:rPr lang="en-IE" altLang="en-US" sz="2800" dirty="0"/>
              <a:t>The </a:t>
            </a:r>
            <a:r>
              <a:rPr lang="en-IE" altLang="en-US" sz="2800" dirty="0" smtClean="0"/>
              <a:t>Aztecs </a:t>
            </a:r>
            <a:r>
              <a:rPr lang="en-IE" altLang="en-US" sz="2800" dirty="0"/>
              <a:t>believed illnesses were caused by evil spirits, or were punishments from the gods.</a:t>
            </a:r>
          </a:p>
          <a:p>
            <a:pPr eaLnBrk="1" hangingPunct="1">
              <a:lnSpc>
                <a:spcPct val="90000"/>
              </a:lnSpc>
            </a:pPr>
            <a:r>
              <a:rPr lang="en-IE" altLang="en-US" sz="2800" dirty="0"/>
              <a:t>They tried to drive out the spirits by making patients sweat in mud-brick steam baths and by saying prayers and making offerings to the gods.</a:t>
            </a:r>
            <a:endParaRPr lang="en-US" altLang="en-US" sz="2800" dirty="0"/>
          </a:p>
        </p:txBody>
      </p:sp>
      <p:pic>
        <p:nvPicPr>
          <p:cNvPr id="31748" name="Picture 4" descr="Aztec Cover 0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1196975"/>
            <a:ext cx="30257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501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aztec surge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5305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aztec surg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617" y="1434385"/>
            <a:ext cx="5984383" cy="554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593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aztec te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098" y="141667"/>
            <a:ext cx="9340721" cy="637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22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581400" y="1828800"/>
            <a:ext cx="4648200" cy="1143000"/>
          </a:xfrm>
        </p:spPr>
        <p:txBody>
          <a:bodyPr>
            <a:normAutofit fontScale="90000"/>
          </a:bodyPr>
          <a:lstStyle/>
          <a:p>
            <a:pPr eaLnBrk="1" hangingPunct="1"/>
            <a:r>
              <a:rPr lang="en-IE" altLang="en-US" dirty="0" smtClean="0">
                <a:latin typeface="Ravie" panose="04040805050809020602" pitchFamily="82" charset="0"/>
              </a:rPr>
              <a:t>Art and Sculpture</a:t>
            </a:r>
            <a:endParaRPr lang="en-GB" altLang="en-US" dirty="0" smtClean="0">
              <a:latin typeface="Ravie" panose="04040805050809020602" pitchFamily="82" charset="0"/>
            </a:endParaRPr>
          </a:p>
        </p:txBody>
      </p:sp>
      <p:sp>
        <p:nvSpPr>
          <p:cNvPr id="35843" name="Rectangle 3"/>
          <p:cNvSpPr>
            <a:spLocks noGrp="1" noChangeArrowheads="1"/>
          </p:cNvSpPr>
          <p:nvPr>
            <p:ph type="body" idx="1"/>
          </p:nvPr>
        </p:nvSpPr>
        <p:spPr>
          <a:xfrm>
            <a:off x="9829800" y="6019800"/>
            <a:ext cx="152400" cy="76200"/>
          </a:xfrm>
        </p:spPr>
        <p:txBody>
          <a:bodyPr>
            <a:normAutofit fontScale="25000" lnSpcReduction="20000"/>
          </a:bodyPr>
          <a:lstStyle/>
          <a:p>
            <a:pPr eaLnBrk="1" hangingPunct="1">
              <a:lnSpc>
                <a:spcPct val="90000"/>
              </a:lnSpc>
            </a:pPr>
            <a:r>
              <a:rPr lang="en-GB" altLang="en-US" sz="2800" dirty="0"/>
              <a:t> </a:t>
            </a:r>
          </a:p>
        </p:txBody>
      </p:sp>
      <p:pic>
        <p:nvPicPr>
          <p:cNvPr id="35844" name="Picture 4" descr="butterf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524000"/>
            <a:ext cx="18954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aztec-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724400"/>
            <a:ext cx="1600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Aztecmas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1" y="2057400"/>
            <a:ext cx="18145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descr="artwork-502-m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0600" y="4343400"/>
            <a:ext cx="18303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8" descr="aztecsu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9" descr="CandlePotte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2971800"/>
            <a:ext cx="9604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0" descr="Aztec brazi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3200401"/>
            <a:ext cx="19050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1" descr="azte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3000" y="1"/>
            <a:ext cx="19050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2" descr="t3Page%2012%20Macetas%20Ollas%202%20cop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1"/>
            <a:ext cx="15240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13" descr="AztecP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1400" y="0"/>
            <a:ext cx="22098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14" descr="jimm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5105400"/>
            <a:ext cx="22860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15" descr="Aztec Art - Aztec Potter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4648200"/>
            <a:ext cx="2438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16" descr="Ancient Aztec ar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3048001"/>
            <a:ext cx="14478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271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62400" y="3429000"/>
            <a:ext cx="4419600" cy="990600"/>
          </a:xfrm>
        </p:spPr>
        <p:txBody>
          <a:bodyPr>
            <a:normAutofit fontScale="90000"/>
          </a:bodyPr>
          <a:lstStyle/>
          <a:p>
            <a:pPr eaLnBrk="1" hangingPunct="1"/>
            <a:r>
              <a:rPr lang="en-IE" altLang="en-US" dirty="0" smtClean="0">
                <a:latin typeface="Ravie" panose="04040805050809020602" pitchFamily="82" charset="0"/>
              </a:rPr>
              <a:t>Aztec Masks</a:t>
            </a:r>
          </a:p>
        </p:txBody>
      </p:sp>
      <p:sp>
        <p:nvSpPr>
          <p:cNvPr id="36867" name="Rectangle 3"/>
          <p:cNvSpPr>
            <a:spLocks noGrp="1" noChangeArrowheads="1"/>
          </p:cNvSpPr>
          <p:nvPr>
            <p:ph type="body" idx="1"/>
          </p:nvPr>
        </p:nvSpPr>
        <p:spPr>
          <a:xfrm>
            <a:off x="2209800" y="1981200"/>
            <a:ext cx="1905000" cy="990600"/>
          </a:xfrm>
        </p:spPr>
        <p:txBody>
          <a:bodyPr/>
          <a:lstStyle/>
          <a:p>
            <a:pPr eaLnBrk="1" hangingPunct="1"/>
            <a:endParaRPr lang="en-US" altLang="en-US" dirty="0" smtClean="0"/>
          </a:p>
        </p:txBody>
      </p:sp>
      <p:pic>
        <p:nvPicPr>
          <p:cNvPr id="36868" name="Picture 4" descr="aztec-m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524000"/>
            <a:ext cx="24939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aztec_mask_xiuhtecuhtli_c1500_davidmonniau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228600"/>
            <a:ext cx="23574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aztec-orange-red-mas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3810001"/>
            <a:ext cx="2667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aztec-turquoise-mask-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0"/>
            <a:ext cx="13604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8" descr="1115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9" descr="3407649281_ba859534d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838200"/>
            <a:ext cx="1752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0" descr="12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1" y="4648200"/>
            <a:ext cx="19859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1" descr="See full size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1" y="4724400"/>
            <a:ext cx="18526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2" descr="azte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200" y="4648200"/>
            <a:ext cx="19700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13" descr="aztec_11_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1600200"/>
            <a:ext cx="152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14" descr="Artefacts%2BMajor%2BAztec%2BExhibition%2BBritish%2BMuseum%2B6pMsQzetOs1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64650" y="5457826"/>
            <a:ext cx="10350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264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ztec emp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234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aztec wri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223" y="0"/>
            <a:ext cx="8564451" cy="680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613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P-Politics</a:t>
            </a:r>
            <a:endParaRPr lang="en-US" dirty="0"/>
          </a:p>
        </p:txBody>
      </p:sp>
      <p:sp>
        <p:nvSpPr>
          <p:cNvPr id="3" name="Content Placeholder 2"/>
          <p:cNvSpPr>
            <a:spLocks noGrp="1"/>
          </p:cNvSpPr>
          <p:nvPr>
            <p:ph idx="1"/>
          </p:nvPr>
        </p:nvSpPr>
        <p:spPr/>
        <p:txBody>
          <a:bodyPr>
            <a:normAutofit/>
          </a:bodyPr>
          <a:lstStyle/>
          <a:p>
            <a:r>
              <a:rPr lang="en-US" sz="4400" dirty="0" smtClean="0"/>
              <a:t>Had a king or speaker who controlled all of the Aztec empire</a:t>
            </a:r>
          </a:p>
          <a:p>
            <a:r>
              <a:rPr lang="en-US" sz="4400" dirty="0" smtClean="0"/>
              <a:t>Nobles helped him manage his kingdom by collecting taxes, being judges, ext.</a:t>
            </a:r>
          </a:p>
          <a:p>
            <a:endParaRPr lang="en-US" sz="4400" dirty="0"/>
          </a:p>
        </p:txBody>
      </p:sp>
    </p:spTree>
    <p:extLst>
      <p:ext uri="{BB962C8B-B14F-4D97-AF65-F5344CB8AC3E}">
        <p14:creationId xmlns:p14="http://schemas.microsoft.com/office/powerpoint/2010/main" val="3015088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result for aztec king being carr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147311" cy="5666704"/>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Image result for aztec 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403" y="434663"/>
            <a:ext cx="6280596" cy="642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055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E-Economics</a:t>
            </a:r>
            <a:endParaRPr lang="en-US" dirty="0"/>
          </a:p>
        </p:txBody>
      </p:sp>
      <p:sp>
        <p:nvSpPr>
          <p:cNvPr id="3" name="Content Placeholder 2"/>
          <p:cNvSpPr>
            <a:spLocks noGrp="1"/>
          </p:cNvSpPr>
          <p:nvPr>
            <p:ph idx="1"/>
          </p:nvPr>
        </p:nvSpPr>
        <p:spPr/>
        <p:txBody>
          <a:bodyPr>
            <a:normAutofit/>
          </a:bodyPr>
          <a:lstStyle/>
          <a:p>
            <a:r>
              <a:rPr lang="en-US" sz="4000" dirty="0" smtClean="0"/>
              <a:t>Depended on farming </a:t>
            </a:r>
          </a:p>
          <a:p>
            <a:r>
              <a:rPr lang="en-US" sz="4000" dirty="0" smtClean="0"/>
              <a:t>Conquered people to get tribute and sacrifices</a:t>
            </a:r>
          </a:p>
          <a:p>
            <a:r>
              <a:rPr lang="en-US" sz="4000" dirty="0" smtClean="0"/>
              <a:t>Had a huge trade network</a:t>
            </a:r>
            <a:endParaRPr lang="en-US" sz="4000" dirty="0"/>
          </a:p>
        </p:txBody>
      </p:sp>
    </p:spTree>
    <p:extLst>
      <p:ext uri="{BB962C8B-B14F-4D97-AF65-F5344CB8AC3E}">
        <p14:creationId xmlns:p14="http://schemas.microsoft.com/office/powerpoint/2010/main" val="738907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aztec far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07682" cy="4018208"/>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Image result for aztec trib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682" y="1865073"/>
            <a:ext cx="6484318" cy="499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590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676400" y="0"/>
            <a:ext cx="7772400" cy="990600"/>
          </a:xfrm>
        </p:spPr>
        <p:txBody>
          <a:bodyPr/>
          <a:lstStyle/>
          <a:p>
            <a:pPr eaLnBrk="1" hangingPunct="1"/>
            <a:r>
              <a:rPr lang="en-IE" altLang="en-US" dirty="0" smtClean="0">
                <a:latin typeface="Ravie" panose="04040805050809020602" pitchFamily="82" charset="0"/>
              </a:rPr>
              <a:t>Fierce Fighters</a:t>
            </a:r>
            <a:endParaRPr lang="en-GB" altLang="en-US" dirty="0" smtClean="0">
              <a:latin typeface="Ravie" panose="04040805050809020602" pitchFamily="82" charset="0"/>
            </a:endParaRPr>
          </a:p>
        </p:txBody>
      </p:sp>
      <p:sp>
        <p:nvSpPr>
          <p:cNvPr id="39939" name="Rectangle 3"/>
          <p:cNvSpPr>
            <a:spLocks noGrp="1" noChangeArrowheads="1"/>
          </p:cNvSpPr>
          <p:nvPr>
            <p:ph type="body" idx="1"/>
          </p:nvPr>
        </p:nvSpPr>
        <p:spPr>
          <a:xfrm>
            <a:off x="1524000" y="1219200"/>
            <a:ext cx="5943600" cy="5334000"/>
          </a:xfrm>
        </p:spPr>
        <p:txBody>
          <a:bodyPr>
            <a:normAutofit lnSpcReduction="10000"/>
          </a:bodyPr>
          <a:lstStyle/>
          <a:p>
            <a:pPr eaLnBrk="1" hangingPunct="1">
              <a:lnSpc>
                <a:spcPct val="90000"/>
              </a:lnSpc>
            </a:pPr>
            <a:r>
              <a:rPr lang="en-IE" altLang="en-US" sz="2400" dirty="0"/>
              <a:t>The Aztecs were proud, war faring people.</a:t>
            </a:r>
          </a:p>
          <a:p>
            <a:pPr eaLnBrk="1" hangingPunct="1">
              <a:lnSpc>
                <a:spcPct val="90000"/>
              </a:lnSpc>
            </a:pPr>
            <a:r>
              <a:rPr lang="en-IE" altLang="en-US" sz="2400" dirty="0"/>
              <a:t>Aztecs saw war as a duty to the gods.</a:t>
            </a:r>
          </a:p>
          <a:p>
            <a:pPr eaLnBrk="1" hangingPunct="1">
              <a:lnSpc>
                <a:spcPct val="90000"/>
              </a:lnSpc>
            </a:pPr>
            <a:r>
              <a:rPr lang="en-IE" altLang="en-US" sz="2400" dirty="0"/>
              <a:t>New born babies were given bows and arrows and children were brought up to fight.</a:t>
            </a:r>
          </a:p>
          <a:p>
            <a:pPr eaLnBrk="1" hangingPunct="1">
              <a:lnSpc>
                <a:spcPct val="90000"/>
              </a:lnSpc>
            </a:pPr>
            <a:r>
              <a:rPr lang="en-IE" altLang="en-US" sz="2400" dirty="0"/>
              <a:t>When boys were 18, they took part in their first battle.</a:t>
            </a:r>
          </a:p>
          <a:p>
            <a:pPr eaLnBrk="1" hangingPunct="1">
              <a:lnSpc>
                <a:spcPct val="90000"/>
              </a:lnSpc>
            </a:pPr>
            <a:r>
              <a:rPr lang="en-IE" altLang="en-US" sz="2400" dirty="0"/>
              <a:t>Once they had captured their first prisoner, they became a warrior.</a:t>
            </a:r>
          </a:p>
          <a:p>
            <a:pPr eaLnBrk="1" hangingPunct="1">
              <a:lnSpc>
                <a:spcPct val="90000"/>
              </a:lnSpc>
            </a:pPr>
            <a:r>
              <a:rPr lang="en-IE" altLang="en-US" sz="2400" dirty="0"/>
              <a:t>The more captives the warriors took, the grander their costumes became.</a:t>
            </a:r>
          </a:p>
          <a:p>
            <a:pPr eaLnBrk="1" hangingPunct="1">
              <a:lnSpc>
                <a:spcPct val="90000"/>
              </a:lnSpc>
            </a:pPr>
            <a:r>
              <a:rPr lang="en-IE" altLang="en-US" sz="2400" dirty="0"/>
              <a:t>To celebrate taking their first prisoner, young warriors had their faces smeared with blood from a human sacrifice.</a:t>
            </a:r>
            <a:endParaRPr lang="en-GB" altLang="en-US" sz="2400" dirty="0"/>
          </a:p>
        </p:txBody>
      </p:sp>
      <p:pic>
        <p:nvPicPr>
          <p:cNvPr id="39940" name="Picture 5" descr="aztec_warri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1066800"/>
            <a:ext cx="305276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3282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467600" y="0"/>
            <a:ext cx="457200" cy="1371600"/>
          </a:xfrm>
        </p:spPr>
        <p:txBody>
          <a:bodyPr/>
          <a:lstStyle/>
          <a:p>
            <a:pPr eaLnBrk="1" hangingPunct="1"/>
            <a:endParaRPr lang="en-US" altLang="en-US" dirty="0" smtClean="0"/>
          </a:p>
        </p:txBody>
      </p:sp>
      <p:sp>
        <p:nvSpPr>
          <p:cNvPr id="41987" name="Rectangle 3"/>
          <p:cNvSpPr>
            <a:spLocks noGrp="1" noChangeArrowheads="1"/>
          </p:cNvSpPr>
          <p:nvPr>
            <p:ph type="body" idx="1"/>
          </p:nvPr>
        </p:nvSpPr>
        <p:spPr>
          <a:xfrm>
            <a:off x="1524000" y="152400"/>
            <a:ext cx="5867400" cy="6705600"/>
          </a:xfrm>
        </p:spPr>
        <p:txBody>
          <a:bodyPr>
            <a:normAutofit lnSpcReduction="10000"/>
          </a:bodyPr>
          <a:lstStyle/>
          <a:p>
            <a:pPr eaLnBrk="1" hangingPunct="1">
              <a:lnSpc>
                <a:spcPct val="90000"/>
              </a:lnSpc>
            </a:pPr>
            <a:endParaRPr lang="en-IE" altLang="en-US" sz="2800" dirty="0"/>
          </a:p>
          <a:p>
            <a:pPr eaLnBrk="1" hangingPunct="1">
              <a:lnSpc>
                <a:spcPct val="90000"/>
              </a:lnSpc>
            </a:pPr>
            <a:r>
              <a:rPr lang="en-IE" altLang="en-US" sz="2800" dirty="0"/>
              <a:t>When they heard the war drum, every man in the city got ready to go off to fight.</a:t>
            </a:r>
          </a:p>
          <a:p>
            <a:pPr eaLnBrk="1" hangingPunct="1">
              <a:lnSpc>
                <a:spcPct val="90000"/>
              </a:lnSpc>
            </a:pPr>
            <a:r>
              <a:rPr lang="en-IE" altLang="en-US" sz="2800" dirty="0"/>
              <a:t>They attacked enemy towns and took their captives home and then killed them as sacrifices to the gods.</a:t>
            </a:r>
          </a:p>
          <a:p>
            <a:pPr eaLnBrk="1" hangingPunct="1">
              <a:lnSpc>
                <a:spcPct val="90000"/>
              </a:lnSpc>
            </a:pPr>
            <a:r>
              <a:rPr lang="en-IE" altLang="en-US" sz="2800" dirty="0"/>
              <a:t>The best warriors were eagle knights and jaguar knights. They wore special clothes.</a:t>
            </a:r>
          </a:p>
          <a:p>
            <a:pPr eaLnBrk="1" hangingPunct="1">
              <a:lnSpc>
                <a:spcPct val="90000"/>
              </a:lnSpc>
            </a:pPr>
            <a:r>
              <a:rPr lang="en-IE" altLang="en-US" sz="2800" dirty="0"/>
              <a:t>They fought with knives, spears, arrows, deadly clubs and shields.</a:t>
            </a:r>
          </a:p>
          <a:p>
            <a:pPr eaLnBrk="1" hangingPunct="1">
              <a:lnSpc>
                <a:spcPct val="90000"/>
              </a:lnSpc>
            </a:pPr>
            <a:r>
              <a:rPr lang="en-IE" altLang="en-US" sz="2800" dirty="0"/>
              <a:t>The Aztecs thought that brave warriors who died came back to life as hummingbirds and butterflies.</a:t>
            </a:r>
            <a:endParaRPr lang="en-GB" altLang="en-US" sz="2800" dirty="0"/>
          </a:p>
        </p:txBody>
      </p:sp>
      <p:pic>
        <p:nvPicPr>
          <p:cNvPr id="5" name="Picture 4" descr="Aztec Cover 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52400"/>
            <a:ext cx="4732338"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331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result for aztec trade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55" y="0"/>
            <a:ext cx="11359166" cy="698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7056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r>
              <a:rPr lang="en-US" sz="4000" dirty="0" smtClean="0"/>
              <a:t>First to drink hot cocoa- put chilies in it to make it spicy</a:t>
            </a:r>
          </a:p>
          <a:p>
            <a:r>
              <a:rPr lang="en-US" sz="4000" dirty="0" smtClean="0"/>
              <a:t>Grew maize, beans, tomatoes, vegetables, and Chile peppers</a:t>
            </a:r>
          </a:p>
          <a:p>
            <a:r>
              <a:rPr lang="en-US" sz="4000" dirty="0" smtClean="0"/>
              <a:t>Also ate dogs, monkeys, lizards, ants, caterpillars, and insects</a:t>
            </a:r>
          </a:p>
          <a:p>
            <a:endParaRPr lang="en-US" dirty="0"/>
          </a:p>
        </p:txBody>
      </p:sp>
    </p:spTree>
    <p:extLst>
      <p:ext uri="{BB962C8B-B14F-4D97-AF65-F5344CB8AC3E}">
        <p14:creationId xmlns:p14="http://schemas.microsoft.com/office/powerpoint/2010/main" val="19770023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oco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732" y="333375"/>
            <a:ext cx="3140491" cy="251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tec Cover 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611" y="3070963"/>
            <a:ext cx="3311525"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descr="Image result for eating caterpill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8639" y="2062163"/>
            <a:ext cx="56197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62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ztec emp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90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2595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S-Social Structure</a:t>
            </a:r>
            <a:endParaRPr lang="en-US" dirty="0"/>
          </a:p>
        </p:txBody>
      </p:sp>
      <p:sp>
        <p:nvSpPr>
          <p:cNvPr id="3" name="Content Placeholder 2"/>
          <p:cNvSpPr>
            <a:spLocks noGrp="1"/>
          </p:cNvSpPr>
          <p:nvPr>
            <p:ph idx="1"/>
          </p:nvPr>
        </p:nvSpPr>
        <p:spPr/>
        <p:txBody>
          <a:bodyPr>
            <a:normAutofit/>
          </a:bodyPr>
          <a:lstStyle/>
          <a:p>
            <a:r>
              <a:rPr lang="en-US" sz="4000" dirty="0" smtClean="0"/>
              <a:t>Aztec society was divided by social roles and by class</a:t>
            </a:r>
          </a:p>
          <a:p>
            <a:r>
              <a:rPr lang="en-US" sz="4000" dirty="0" smtClean="0"/>
              <a:t>They roles determined how the men and women would live</a:t>
            </a:r>
          </a:p>
          <a:p>
            <a:endParaRPr lang="en-US" sz="4000" dirty="0" smtClean="0"/>
          </a:p>
          <a:p>
            <a:endParaRPr lang="en-US" sz="4000" dirty="0"/>
          </a:p>
        </p:txBody>
      </p:sp>
    </p:spTree>
    <p:extLst>
      <p:ext uri="{BB962C8B-B14F-4D97-AF65-F5344CB8AC3E}">
        <p14:creationId xmlns:p14="http://schemas.microsoft.com/office/powerpoint/2010/main" val="29781917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28034" y="2057400"/>
            <a:ext cx="10487837" cy="4038600"/>
          </a:xfrm>
        </p:spPr>
        <p:txBody>
          <a:bodyPr/>
          <a:lstStyle/>
          <a:p>
            <a:pPr lvl="1">
              <a:spcBef>
                <a:spcPct val="50000"/>
              </a:spcBef>
            </a:pPr>
            <a:r>
              <a:rPr lang="en-US" altLang="en-US" sz="4000" dirty="0">
                <a:solidFill>
                  <a:srgbClr val="003300"/>
                </a:solidFill>
              </a:rPr>
              <a:t>Kings and nobles</a:t>
            </a:r>
          </a:p>
          <a:p>
            <a:pPr lvl="1">
              <a:spcBef>
                <a:spcPct val="50000"/>
              </a:spcBef>
            </a:pPr>
            <a:r>
              <a:rPr lang="en-US" altLang="en-US" sz="4000" dirty="0">
                <a:solidFill>
                  <a:srgbClr val="003300"/>
                </a:solidFill>
              </a:rPr>
              <a:t>Priests and warriors</a:t>
            </a:r>
          </a:p>
          <a:p>
            <a:pPr lvl="1">
              <a:spcBef>
                <a:spcPct val="50000"/>
              </a:spcBef>
            </a:pPr>
            <a:r>
              <a:rPr lang="en-US" altLang="en-US" sz="4000" dirty="0">
                <a:solidFill>
                  <a:srgbClr val="003300"/>
                </a:solidFill>
              </a:rPr>
              <a:t>Merchants and artisans</a:t>
            </a:r>
          </a:p>
          <a:p>
            <a:pPr lvl="1">
              <a:spcBef>
                <a:spcPct val="50000"/>
              </a:spcBef>
            </a:pPr>
            <a:r>
              <a:rPr lang="en-US" altLang="en-US" sz="4000" dirty="0">
                <a:solidFill>
                  <a:srgbClr val="003300"/>
                </a:solidFill>
              </a:rPr>
              <a:t>Farmers and slaves</a:t>
            </a:r>
          </a:p>
          <a:p>
            <a:endParaRPr lang="en-US" dirty="0"/>
          </a:p>
        </p:txBody>
      </p:sp>
      <p:pic>
        <p:nvPicPr>
          <p:cNvPr id="31746" name="Picture 2" descr="Image result for aztec social cla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760" y="1555125"/>
            <a:ext cx="5630206" cy="421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7987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2057400" y="533400"/>
            <a:ext cx="8077200"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2400" dirty="0"/>
              <a:t>Classes of Aztec Society:</a:t>
            </a:r>
            <a:br>
              <a:rPr lang="en-US" altLang="en-US" sz="2400" dirty="0"/>
            </a:br>
            <a:r>
              <a:rPr lang="en-US" altLang="en-US" sz="2400" dirty="0"/>
              <a:t>Kings and Nobles</a:t>
            </a:r>
          </a:p>
        </p:txBody>
      </p:sp>
      <p:sp>
        <p:nvSpPr>
          <p:cNvPr id="432131" name="Rectangle 3"/>
          <p:cNvSpPr>
            <a:spLocks noChangeArrowheads="1"/>
          </p:cNvSpPr>
          <p:nvPr>
            <p:ph type="body" idx="1"/>
          </p:nvPr>
        </p:nvSpPr>
        <p:spPr bwMode="auto">
          <a:xfrm>
            <a:off x="1889974" y="1447800"/>
            <a:ext cx="8077200" cy="2514600"/>
          </a:xfrm>
          <a:solidFill>
            <a:srgbClr val="FFFF99"/>
          </a:solidFill>
          <a:ln>
            <a:solidFill>
              <a:srgbClr val="000000"/>
            </a:solidFill>
            <a:miter lim="800000"/>
            <a:headEnd/>
            <a:tailEnd/>
          </a:ln>
        </p:spPr>
        <p:txBody>
          <a:bodyPr vert="horz" wrap="square" lIns="91440" tIns="45720" rIns="91440" bIns="45720" numCol="1" rtlCol="0" anchor="t" anchorCtr="0" compatLnSpc="1">
            <a:prstTxWarp prst="textNoShape">
              <a:avLst/>
            </a:prstTxWarp>
            <a:noAutofit/>
          </a:bodyPr>
          <a:lstStyle/>
          <a:p>
            <a:pPr>
              <a:spcBef>
                <a:spcPct val="50000"/>
              </a:spcBef>
            </a:pPr>
            <a:r>
              <a:rPr lang="en-US" altLang="en-US" sz="3200" dirty="0">
                <a:solidFill>
                  <a:srgbClr val="003300"/>
                </a:solidFill>
              </a:rPr>
              <a:t>The king was the most powerful person in </a:t>
            </a:r>
            <a:r>
              <a:rPr lang="en-US" altLang="en-US" sz="3200" dirty="0" smtClean="0">
                <a:solidFill>
                  <a:srgbClr val="003300"/>
                </a:solidFill>
              </a:rPr>
              <a:t>Aztec </a:t>
            </a:r>
            <a:r>
              <a:rPr lang="en-US" altLang="en-US" sz="3200" dirty="0">
                <a:solidFill>
                  <a:srgbClr val="003300"/>
                </a:solidFill>
              </a:rPr>
              <a:t>society.  </a:t>
            </a:r>
          </a:p>
          <a:p>
            <a:pPr>
              <a:spcBef>
                <a:spcPct val="50000"/>
              </a:spcBef>
            </a:pPr>
            <a:r>
              <a:rPr lang="en-US" altLang="en-US" sz="3200" dirty="0">
                <a:solidFill>
                  <a:srgbClr val="003300"/>
                </a:solidFill>
              </a:rPr>
              <a:t>The king was in charge of law, trade and tribute, and warfare. </a:t>
            </a:r>
          </a:p>
          <a:p>
            <a:pPr>
              <a:spcBef>
                <a:spcPct val="50000"/>
              </a:spcBef>
            </a:pPr>
            <a:r>
              <a:rPr lang="en-US" altLang="en-US" sz="3200" dirty="0">
                <a:solidFill>
                  <a:srgbClr val="003300"/>
                </a:solidFill>
              </a:rPr>
              <a:t>The king had nobles to help him manage the kingdom. </a:t>
            </a:r>
          </a:p>
          <a:p>
            <a:pPr>
              <a:spcBef>
                <a:spcPct val="50000"/>
              </a:spcBef>
            </a:pPr>
            <a:r>
              <a:rPr lang="en-US" altLang="en-US" sz="3200" dirty="0">
                <a:solidFill>
                  <a:srgbClr val="003300"/>
                </a:solidFill>
              </a:rPr>
              <a:t>The nobles were tax collectors and judges as well as other jobs. They passed their titles down from father to son. </a:t>
            </a:r>
          </a:p>
        </p:txBody>
      </p:sp>
    </p:spTree>
    <p:extLst>
      <p:ext uri="{BB962C8B-B14F-4D97-AF65-F5344CB8AC3E}">
        <p14:creationId xmlns:p14="http://schemas.microsoft.com/office/powerpoint/2010/main" val="2342605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aztec 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930" y="296214"/>
            <a:ext cx="4739425" cy="601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806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2057400" y="533400"/>
            <a:ext cx="8077200"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2400" dirty="0"/>
              <a:t>Classes of Aztec Society:</a:t>
            </a:r>
            <a:br>
              <a:rPr lang="en-US" altLang="en-US" sz="2400" dirty="0"/>
            </a:br>
            <a:r>
              <a:rPr lang="en-US" altLang="en-US" sz="2400" dirty="0"/>
              <a:t>Warriors and Priests</a:t>
            </a:r>
          </a:p>
        </p:txBody>
      </p:sp>
      <p:sp>
        <p:nvSpPr>
          <p:cNvPr id="433155" name="Rectangle 3"/>
          <p:cNvSpPr>
            <a:spLocks noChangeArrowheads="1"/>
          </p:cNvSpPr>
          <p:nvPr>
            <p:ph type="body" idx="1"/>
          </p:nvPr>
        </p:nvSpPr>
        <p:spPr bwMode="auto">
          <a:xfrm>
            <a:off x="2057400" y="1447800"/>
            <a:ext cx="8077200" cy="3429000"/>
          </a:xfrm>
          <a:solidFill>
            <a:srgbClr val="FFFF99"/>
          </a:solidFill>
          <a:ln cap="flat" algn="ctr">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normAutofit/>
          </a:bodyPr>
          <a:lstStyle/>
          <a:p>
            <a:pPr>
              <a:spcBef>
                <a:spcPct val="50000"/>
              </a:spcBef>
            </a:pPr>
            <a:r>
              <a:rPr lang="en-US" altLang="en-US" sz="2000" dirty="0">
                <a:solidFill>
                  <a:srgbClr val="003300"/>
                </a:solidFill>
              </a:rPr>
              <a:t>The priests had a great deal of influence over the lives of the Aztecs.</a:t>
            </a:r>
          </a:p>
          <a:p>
            <a:pPr>
              <a:spcBef>
                <a:spcPct val="50000"/>
              </a:spcBef>
            </a:pPr>
            <a:r>
              <a:rPr lang="en-US" altLang="en-US" sz="2000" dirty="0">
                <a:solidFill>
                  <a:srgbClr val="003300"/>
                </a:solidFill>
              </a:rPr>
              <a:t>The priests had many duties, including keeping calendars to decide when to plant crops and hold religious ceremonies. </a:t>
            </a:r>
          </a:p>
          <a:p>
            <a:pPr>
              <a:spcBef>
                <a:spcPct val="50000"/>
              </a:spcBef>
            </a:pPr>
            <a:r>
              <a:rPr lang="en-US" altLang="en-US" sz="2000" dirty="0">
                <a:solidFill>
                  <a:srgbClr val="003300"/>
                </a:solidFill>
              </a:rPr>
              <a:t>Aztec warriors also had many duties. They fought to capture victims for religious sacrifices. They also brought great wealth to the empire. </a:t>
            </a:r>
          </a:p>
          <a:p>
            <a:pPr>
              <a:spcBef>
                <a:spcPct val="50000"/>
              </a:spcBef>
            </a:pPr>
            <a:r>
              <a:rPr lang="en-US" altLang="en-US" sz="2000" dirty="0">
                <a:solidFill>
                  <a:srgbClr val="003300"/>
                </a:solidFill>
              </a:rPr>
              <a:t>The warriors were very well respected by the Aztecs. </a:t>
            </a:r>
          </a:p>
        </p:txBody>
      </p:sp>
    </p:spTree>
    <p:extLst>
      <p:ext uri="{BB962C8B-B14F-4D97-AF65-F5344CB8AC3E}">
        <p14:creationId xmlns:p14="http://schemas.microsoft.com/office/powerpoint/2010/main" val="2635245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 result for aztec warri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66704" cy="5846196"/>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Image result for aztec prie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228" y="205333"/>
            <a:ext cx="5198772" cy="665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3010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2057400" y="533400"/>
            <a:ext cx="8077200"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2400" dirty="0"/>
              <a:t>Classes of Aztec Society:</a:t>
            </a:r>
            <a:br>
              <a:rPr lang="en-US" altLang="en-US" sz="2400" dirty="0"/>
            </a:br>
            <a:r>
              <a:rPr lang="en-US" altLang="en-US" sz="2400" dirty="0"/>
              <a:t>Merchants and Artisans</a:t>
            </a:r>
          </a:p>
        </p:txBody>
      </p:sp>
      <p:sp>
        <p:nvSpPr>
          <p:cNvPr id="434179" name="Rectangle 3"/>
          <p:cNvSpPr>
            <a:spLocks noChangeArrowheads="1"/>
          </p:cNvSpPr>
          <p:nvPr>
            <p:ph type="body" idx="1"/>
          </p:nvPr>
        </p:nvSpPr>
        <p:spPr bwMode="auto">
          <a:xfrm>
            <a:off x="2057400" y="1447800"/>
            <a:ext cx="8077200" cy="2667000"/>
          </a:xfrm>
          <a:solidFill>
            <a:srgbClr val="FFFF99"/>
          </a:solidFill>
          <a:ln cap="flat" algn="ctr">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normAutofit/>
          </a:bodyPr>
          <a:lstStyle/>
          <a:p>
            <a:pPr>
              <a:spcBef>
                <a:spcPct val="50000"/>
              </a:spcBef>
            </a:pPr>
            <a:r>
              <a:rPr lang="en-US" altLang="en-US" sz="2000" dirty="0">
                <a:solidFill>
                  <a:srgbClr val="003300"/>
                </a:solidFill>
              </a:rPr>
              <a:t>Merchants gathered goods from all over the empire and sold them in the main market. </a:t>
            </a:r>
          </a:p>
          <a:p>
            <a:pPr>
              <a:spcBef>
                <a:spcPct val="50000"/>
              </a:spcBef>
            </a:pPr>
            <a:r>
              <a:rPr lang="en-US" altLang="en-US" sz="2000" dirty="0">
                <a:solidFill>
                  <a:srgbClr val="003300"/>
                </a:solidFill>
              </a:rPr>
              <a:t>Many merchants were very wealthy and used their money to build large houses and send their sons to private schools.</a:t>
            </a:r>
          </a:p>
          <a:p>
            <a:pPr>
              <a:spcBef>
                <a:spcPct val="50000"/>
              </a:spcBef>
            </a:pPr>
            <a:r>
              <a:rPr lang="en-US" altLang="en-US" sz="2000" dirty="0">
                <a:solidFill>
                  <a:srgbClr val="003300"/>
                </a:solidFill>
              </a:rPr>
              <a:t>Artisans were also rich and important to the Aztecs. They made gold jewelry and elaborate headdresses.</a:t>
            </a:r>
          </a:p>
        </p:txBody>
      </p:sp>
    </p:spTree>
    <p:extLst>
      <p:ext uri="{BB962C8B-B14F-4D97-AF65-F5344CB8AC3E}">
        <p14:creationId xmlns:p14="http://schemas.microsoft.com/office/powerpoint/2010/main" val="2063283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2057400" y="533400"/>
            <a:ext cx="8077200"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2400" dirty="0"/>
              <a:t>Classes of Aztec Society:</a:t>
            </a:r>
            <a:br>
              <a:rPr lang="en-US" altLang="en-US" sz="2400" dirty="0"/>
            </a:br>
            <a:r>
              <a:rPr lang="en-US" altLang="en-US" sz="2400" dirty="0"/>
              <a:t>Farmers and Slaves</a:t>
            </a:r>
          </a:p>
        </p:txBody>
      </p:sp>
      <p:sp>
        <p:nvSpPr>
          <p:cNvPr id="435203" name="Rectangle 3"/>
          <p:cNvSpPr>
            <a:spLocks noChangeArrowheads="1"/>
          </p:cNvSpPr>
          <p:nvPr>
            <p:ph type="body" idx="1"/>
          </p:nvPr>
        </p:nvSpPr>
        <p:spPr bwMode="auto">
          <a:xfrm>
            <a:off x="2057400" y="1447800"/>
            <a:ext cx="8077200" cy="3124200"/>
          </a:xfrm>
          <a:solidFill>
            <a:srgbClr val="FFFF99"/>
          </a:solidFill>
          <a:ln cap="flat" algn="ctr">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normAutofit/>
          </a:bodyPr>
          <a:lstStyle/>
          <a:p>
            <a:pPr>
              <a:spcBef>
                <a:spcPct val="50000"/>
              </a:spcBef>
            </a:pPr>
            <a:r>
              <a:rPr lang="en-US" altLang="en-US" sz="2000" dirty="0">
                <a:solidFill>
                  <a:srgbClr val="003300"/>
                </a:solidFill>
              </a:rPr>
              <a:t>Farmers and slaves made up the lowest class of Aztec society.</a:t>
            </a:r>
          </a:p>
          <a:p>
            <a:pPr>
              <a:spcBef>
                <a:spcPct val="50000"/>
              </a:spcBef>
            </a:pPr>
            <a:r>
              <a:rPr lang="en-US" altLang="en-US" sz="2000" dirty="0">
                <a:solidFill>
                  <a:srgbClr val="003300"/>
                </a:solidFill>
              </a:rPr>
              <a:t>Most of the people who lived in the empire were farmers who grew maize, beans, and a few other crops.  </a:t>
            </a:r>
          </a:p>
          <a:p>
            <a:pPr>
              <a:spcBef>
                <a:spcPct val="50000"/>
              </a:spcBef>
            </a:pPr>
            <a:r>
              <a:rPr lang="en-US" altLang="en-US" sz="2000" dirty="0">
                <a:solidFill>
                  <a:srgbClr val="003300"/>
                </a:solidFill>
              </a:rPr>
              <a:t>Farmers were very poor and did not own their own land.</a:t>
            </a:r>
          </a:p>
          <a:p>
            <a:pPr>
              <a:spcBef>
                <a:spcPct val="50000"/>
              </a:spcBef>
            </a:pPr>
            <a:r>
              <a:rPr lang="en-US" altLang="en-US" sz="2000" dirty="0">
                <a:solidFill>
                  <a:srgbClr val="003300"/>
                </a:solidFill>
              </a:rPr>
              <a:t>Slaves were people who had been captured in battle or who could not pay their debts. They were laborers, and if they did not obey, they were sacrificed to the gods.</a:t>
            </a:r>
          </a:p>
        </p:txBody>
      </p:sp>
    </p:spTree>
    <p:extLst>
      <p:ext uri="{BB962C8B-B14F-4D97-AF65-F5344CB8AC3E}">
        <p14:creationId xmlns:p14="http://schemas.microsoft.com/office/powerpoint/2010/main" val="991322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 result for aztec farmers and sl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08" y="415343"/>
            <a:ext cx="8258175" cy="619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089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ztec leg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120" y="0"/>
            <a:ext cx="5247699" cy="697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890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Aztec Capital was: Tenochtitlan</a:t>
            </a:r>
            <a:endParaRPr lang="en-US" dirty="0"/>
          </a:p>
        </p:txBody>
      </p:sp>
      <p:sp>
        <p:nvSpPr>
          <p:cNvPr id="3" name="Content Placeholder 2"/>
          <p:cNvSpPr>
            <a:spLocks noGrp="1"/>
          </p:cNvSpPr>
          <p:nvPr>
            <p:ph idx="1"/>
          </p:nvPr>
        </p:nvSpPr>
        <p:spPr/>
        <p:txBody>
          <a:bodyPr>
            <a:normAutofit fontScale="92500" lnSpcReduction="10000"/>
          </a:bodyPr>
          <a:lstStyle/>
          <a:p>
            <a:pPr marL="45720" indent="0">
              <a:buNone/>
            </a:pPr>
            <a:r>
              <a:rPr lang="en-US" sz="4000" dirty="0" smtClean="0"/>
              <a:t>1. How did they adapt to this environment?</a:t>
            </a:r>
          </a:p>
          <a:p>
            <a:r>
              <a:rPr lang="en-US" sz="4000" dirty="0" smtClean="0"/>
              <a:t>They built what are called </a:t>
            </a:r>
            <a:r>
              <a:rPr lang="en-US" sz="4000" dirty="0" smtClean="0"/>
              <a:t>chinampas</a:t>
            </a:r>
            <a:r>
              <a:rPr lang="en-US" sz="4000" dirty="0" smtClean="0"/>
              <a:t>- floating gardens or the city itself</a:t>
            </a:r>
          </a:p>
          <a:p>
            <a:r>
              <a:rPr lang="en-US" sz="4000" dirty="0" smtClean="0"/>
              <a:t>They also built bridges and causeways to connect to mainland</a:t>
            </a:r>
          </a:p>
          <a:p>
            <a:r>
              <a:rPr lang="en-US" sz="4000" dirty="0" smtClean="0"/>
              <a:t>Aqueducts to bring them water </a:t>
            </a:r>
          </a:p>
          <a:p>
            <a:r>
              <a:rPr lang="en-US" sz="4000" dirty="0" smtClean="0"/>
              <a:t>Dikes to prevent flooding</a:t>
            </a:r>
            <a:endParaRPr lang="en-US" sz="4000" dirty="0"/>
          </a:p>
        </p:txBody>
      </p:sp>
    </p:spTree>
    <p:extLst>
      <p:ext uri="{BB962C8B-B14F-4D97-AF65-F5344CB8AC3E}">
        <p14:creationId xmlns:p14="http://schemas.microsoft.com/office/powerpoint/2010/main" val="3371037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enochtit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345"/>
            <a:ext cx="12192001" cy="6920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292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3.thingpic.com/images/sa/MpmLcDGSaqRRpysTZFovtb4V.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233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724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tenochtit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6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51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1740</TotalTime>
  <Words>902</Words>
  <Application>Microsoft Office PowerPoint</Application>
  <PresentationFormat>Widescreen</PresentationFormat>
  <Paragraphs>96</Paragraphs>
  <Slides>48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Corbel</vt:lpstr>
      <vt:lpstr>Ravie</vt:lpstr>
      <vt:lpstr>Times New Roman</vt:lpstr>
      <vt:lpstr>Basis</vt:lpstr>
      <vt:lpstr>I. Aztec Civilization</vt:lpstr>
      <vt:lpstr>A. G-Geography</vt:lpstr>
      <vt:lpstr>PowerPoint Presentation</vt:lpstr>
      <vt:lpstr>PowerPoint Presentation</vt:lpstr>
      <vt:lpstr>PowerPoint Presentation</vt:lpstr>
      <vt:lpstr>Aztec Capital was: Tenochtitlan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B. R-Religion</vt:lpstr>
      <vt:lpstr>PowerPoint Presentation</vt:lpstr>
      <vt:lpstr>PowerPoint Presentation</vt:lpstr>
      <vt:lpstr>PowerPoint Presentation</vt:lpstr>
      <vt:lpstr>Birdmen</vt:lpstr>
      <vt:lpstr>C-A-Achievements</vt:lpstr>
      <vt:lpstr>PowerPoint Presentation</vt:lpstr>
      <vt:lpstr>PowerPoint Presentation</vt:lpstr>
      <vt:lpstr>PowerPoint Presentation</vt:lpstr>
      <vt:lpstr>PowerPoint Presentation</vt:lpstr>
      <vt:lpstr>Aztec Medicine</vt:lpstr>
      <vt:lpstr>PowerPoint Presentation</vt:lpstr>
      <vt:lpstr>PowerPoint Presentation</vt:lpstr>
      <vt:lpstr>Art and Sculpture</vt:lpstr>
      <vt:lpstr>Aztec Masks</vt:lpstr>
      <vt:lpstr>PowerPoint Presentation</vt:lpstr>
      <vt:lpstr>D. P-Politics</vt:lpstr>
      <vt:lpstr>PowerPoint Presentation</vt:lpstr>
      <vt:lpstr>E. E-Economics</vt:lpstr>
      <vt:lpstr>PowerPoint Presentation</vt:lpstr>
      <vt:lpstr>Fierce Fighters</vt:lpstr>
      <vt:lpstr>PowerPoint Presentation</vt:lpstr>
      <vt:lpstr>PowerPoint Presentation</vt:lpstr>
      <vt:lpstr>PowerPoint Presentation</vt:lpstr>
      <vt:lpstr>PowerPoint Presentation</vt:lpstr>
      <vt:lpstr>F. S-Social Structure</vt:lpstr>
      <vt:lpstr>PowerPoint Presentation</vt:lpstr>
      <vt:lpstr>Classes of Aztec Society: Kings and Nobles</vt:lpstr>
      <vt:lpstr>PowerPoint Presentation</vt:lpstr>
      <vt:lpstr>Classes of Aztec Society: Warriors and Priests</vt:lpstr>
      <vt:lpstr>PowerPoint Presentation</vt:lpstr>
      <vt:lpstr>Classes of Aztec Society: Merchants and Artisans</vt:lpstr>
      <vt:lpstr>Classes of Aztec Society: Farmers and Slaves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Aztec Civilization</dc:title>
  <dc:creator>Amanda Jones</dc:creator>
  <cp:lastModifiedBy>Amanda Jones</cp:lastModifiedBy>
  <cp:revision>24</cp:revision>
  <dcterms:created xsi:type="dcterms:W3CDTF">2017-12-11T18:00:12Z</dcterms:created>
  <dcterms:modified xsi:type="dcterms:W3CDTF">2017-12-12T23:00:18Z</dcterms:modified>
</cp:coreProperties>
</file>