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7" r:id="rId2"/>
    <p:sldId id="268" r:id="rId3"/>
    <p:sldId id="397" r:id="rId4"/>
    <p:sldId id="396" r:id="rId5"/>
    <p:sldId id="393" r:id="rId6"/>
    <p:sldId id="390" r:id="rId7"/>
    <p:sldId id="282" r:id="rId8"/>
    <p:sldId id="283" r:id="rId9"/>
    <p:sldId id="284" r:id="rId10"/>
    <p:sldId id="271" r:id="rId11"/>
    <p:sldId id="274" r:id="rId12"/>
    <p:sldId id="392" r:id="rId13"/>
    <p:sldId id="278" r:id="rId14"/>
    <p:sldId id="279" r:id="rId15"/>
    <p:sldId id="280" r:id="rId16"/>
    <p:sldId id="281" r:id="rId17"/>
    <p:sldId id="394" r:id="rId18"/>
    <p:sldId id="401" r:id="rId19"/>
    <p:sldId id="399" r:id="rId20"/>
    <p:sldId id="400" r:id="rId21"/>
    <p:sldId id="39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A7833-B986-B141-AC9C-22DA0B45616F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D8BCA-9CEA-4C4F-BE2A-10C43D56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8BCA-9CEA-4C4F-BE2A-10C43D56C5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1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B8B9-2208-2D45-AF33-32F6E92365C7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8DD-BA07-3C48-A04B-2DEEA797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6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B8B9-2208-2D45-AF33-32F6E92365C7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8DD-BA07-3C48-A04B-2DEEA797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B8B9-2208-2D45-AF33-32F6E92365C7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8DD-BA07-3C48-A04B-2DEEA797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9812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1B06-B730-D04E-B274-17F15C31C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2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B8B9-2208-2D45-AF33-32F6E92365C7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8DD-BA07-3C48-A04B-2DEEA797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B8B9-2208-2D45-AF33-32F6E92365C7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8DD-BA07-3C48-A04B-2DEEA797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0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B8B9-2208-2D45-AF33-32F6E92365C7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8DD-BA07-3C48-A04B-2DEEA797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B8B9-2208-2D45-AF33-32F6E92365C7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8DD-BA07-3C48-A04B-2DEEA797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6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B8B9-2208-2D45-AF33-32F6E92365C7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8DD-BA07-3C48-A04B-2DEEA797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4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B8B9-2208-2D45-AF33-32F6E92365C7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8DD-BA07-3C48-A04B-2DEEA797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3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B8B9-2208-2D45-AF33-32F6E92365C7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8DD-BA07-3C48-A04B-2DEEA797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B8B9-2208-2D45-AF33-32F6E92365C7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C28DD-BA07-3C48-A04B-2DEEA797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10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B8B9-2208-2D45-AF33-32F6E92365C7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C28DD-BA07-3C48-A04B-2DEEA797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516712" y="261740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latin typeface="Berlin Sans FB Demi" charset="0"/>
              </a:rPr>
              <a:t>Comparative Economic Systems</a:t>
            </a:r>
            <a:endParaRPr lang="en-US" dirty="0">
              <a:latin typeface="Berlin Sans FB Dem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9869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/>
                <a:cs typeface="Arial Black"/>
              </a:rPr>
              <a:t>Do Now: Answer the following question to the best of your ability:</a:t>
            </a:r>
          </a:p>
          <a:p>
            <a:endParaRPr lang="en-US" sz="4000" dirty="0">
              <a:latin typeface="Arial Black"/>
              <a:cs typeface="Arial Black"/>
            </a:endParaRPr>
          </a:p>
          <a:p>
            <a:r>
              <a:rPr lang="en-US" sz="4000" dirty="0" smtClean="0">
                <a:latin typeface="Arial Black"/>
                <a:cs typeface="Arial Black"/>
              </a:rPr>
              <a:t>What problem/issue determines how a country </a:t>
            </a:r>
            <a:r>
              <a:rPr lang="en-US" sz="4000" dirty="0">
                <a:latin typeface="Arial Black"/>
                <a:cs typeface="Arial Black"/>
              </a:rPr>
              <a:t>needs a system to determine how to use its productive </a:t>
            </a:r>
            <a:r>
              <a:rPr lang="en-US" sz="4000" dirty="0" smtClean="0">
                <a:latin typeface="Arial Black"/>
                <a:cs typeface="Arial Black"/>
              </a:rPr>
              <a:t>resources?</a:t>
            </a:r>
            <a:endParaRPr lang="en-US" sz="4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49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ahoma" charset="0"/>
                <a:cs typeface="+mj-cs"/>
              </a:rPr>
              <a:t>Traditional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latin typeface="Tahoma" charset="0"/>
                <a:cs typeface="+mn-cs"/>
              </a:rPr>
              <a:t>Traditional economy – system in which economic decisions are based on customs and beliefs that have been handed down from generation to generation</a:t>
            </a:r>
          </a:p>
          <a:p>
            <a:pPr lvl="1" eaLnBrk="1" hangingPunct="1">
              <a:defRPr/>
            </a:pPr>
            <a:r>
              <a:rPr lang="en-US" sz="2400">
                <a:latin typeface="Tahoma" charset="0"/>
              </a:rPr>
              <a:t>Trades and work learned from parents</a:t>
            </a:r>
          </a:p>
          <a:p>
            <a:pPr lvl="1" eaLnBrk="1" hangingPunct="1">
              <a:defRPr/>
            </a:pPr>
            <a:r>
              <a:rPr lang="en-US" sz="2400">
                <a:latin typeface="Tahoma" charset="0"/>
              </a:rPr>
              <a:t>Know what is expected of you</a:t>
            </a:r>
          </a:p>
          <a:p>
            <a:pPr lvl="1" eaLnBrk="1" hangingPunct="1">
              <a:defRPr/>
            </a:pPr>
            <a:r>
              <a:rPr lang="en-US" sz="2400">
                <a:latin typeface="Tahoma" charset="0"/>
              </a:rPr>
              <a:t>Change discouraged or punished</a:t>
            </a:r>
          </a:p>
          <a:p>
            <a:pPr lvl="1" eaLnBrk="1" hangingPunct="1">
              <a:defRPr/>
            </a:pPr>
            <a:r>
              <a:rPr lang="en-US" sz="2400">
                <a:latin typeface="Tahoma" charset="0"/>
              </a:rPr>
              <a:t>Production inefficient and choice of goods is rare</a:t>
            </a:r>
          </a:p>
          <a:p>
            <a:pPr lvl="1" eaLnBrk="1" hangingPunct="1">
              <a:defRPr/>
            </a:pPr>
            <a:r>
              <a:rPr lang="en-US" sz="2400">
                <a:latin typeface="Tahoma" charset="0"/>
              </a:rPr>
              <a:t>Examples – Eskimos, Aborigines &amp; Amish? </a:t>
            </a:r>
          </a:p>
        </p:txBody>
      </p:sp>
    </p:spTree>
    <p:extLst>
      <p:ext uri="{BB962C8B-B14F-4D97-AF65-F5344CB8AC3E}">
        <p14:creationId xmlns:p14="http://schemas.microsoft.com/office/powerpoint/2010/main" val="196578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828800"/>
          </a:xfrm>
        </p:spPr>
        <p:txBody>
          <a:bodyPr>
            <a:normAutofit fontScale="90000"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>
                <a:latin typeface="Comic Sans MS" charset="0"/>
              </a:rPr>
              <a:t>Traditional Economic System: Ritual, Habit, and Custom</a:t>
            </a:r>
            <a:br>
              <a:rPr lang="en-US">
                <a:latin typeface="Comic Sans MS" charset="0"/>
              </a:rPr>
            </a:br>
            <a:endParaRPr lang="en-US">
              <a:latin typeface="Comic Sans MS" charset="0"/>
            </a:endParaRP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4191000"/>
            <a:ext cx="2971800" cy="2366963"/>
          </a:xfr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524000"/>
            <a:ext cx="8305800" cy="3124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Comic Sans MS" charset="0"/>
              </a:rPr>
              <a:t>	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>
                <a:latin typeface="Comic Sans MS" charset="0"/>
              </a:rPr>
              <a:t>The basic economic questions are answered: </a:t>
            </a:r>
            <a:r>
              <a:rPr lang="en-US" sz="2800">
                <a:solidFill>
                  <a:srgbClr val="FF3300"/>
                </a:solidFill>
                <a:latin typeface="Comic Sans MS" charset="0"/>
              </a:rPr>
              <a:t>by doing things the way they have always been done.</a:t>
            </a:r>
          </a:p>
        </p:txBody>
      </p:sp>
      <p:pic>
        <p:nvPicPr>
          <p:cNvPr id="19460" name="Picture 6" descr="http://i.ehow.co.uk/images/a07/ak/b8/analyze-traditional-economic-systems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660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http://www.public.iastate.edu/~cfford/tribal%20chief%20fij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98788"/>
            <a:ext cx="22860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81021"/>
      </p:ext>
    </p:extLst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ahoma" charset="0"/>
                <a:cs typeface="+mj-cs"/>
              </a:rPr>
              <a:t>Traditional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latin typeface="Tahoma" charset="0"/>
                <a:cs typeface="+mn-cs"/>
              </a:rPr>
              <a:t>Traditional economy – system in which economic decisions are based on customs and beliefs that have been handed down from generation to generation</a:t>
            </a:r>
          </a:p>
          <a:p>
            <a:pPr lvl="1" eaLnBrk="1" hangingPunct="1">
              <a:defRPr/>
            </a:pPr>
            <a:r>
              <a:rPr lang="en-US" sz="2400">
                <a:latin typeface="Tahoma" charset="0"/>
              </a:rPr>
              <a:t>Trades and work learned from parents</a:t>
            </a:r>
          </a:p>
          <a:p>
            <a:pPr lvl="1" eaLnBrk="1" hangingPunct="1">
              <a:defRPr/>
            </a:pPr>
            <a:r>
              <a:rPr lang="en-US" sz="2400">
                <a:latin typeface="Tahoma" charset="0"/>
              </a:rPr>
              <a:t>Know what is expected of you</a:t>
            </a:r>
          </a:p>
          <a:p>
            <a:pPr lvl="1" eaLnBrk="1" hangingPunct="1">
              <a:defRPr/>
            </a:pPr>
            <a:r>
              <a:rPr lang="en-US" sz="2400">
                <a:latin typeface="Tahoma" charset="0"/>
              </a:rPr>
              <a:t>Change discouraged or punished</a:t>
            </a:r>
          </a:p>
          <a:p>
            <a:pPr lvl="1" eaLnBrk="1" hangingPunct="1">
              <a:defRPr/>
            </a:pPr>
            <a:r>
              <a:rPr lang="en-US" sz="2400">
                <a:latin typeface="Tahoma" charset="0"/>
              </a:rPr>
              <a:t>Production inefficient and choice of goods is rare</a:t>
            </a:r>
          </a:p>
          <a:p>
            <a:pPr lvl="1" eaLnBrk="1" hangingPunct="1">
              <a:defRPr/>
            </a:pPr>
            <a:r>
              <a:rPr lang="en-US" sz="2400">
                <a:latin typeface="Tahoma" charset="0"/>
              </a:rPr>
              <a:t>Examples – Eskimos, Aborigines &amp; Amish? </a:t>
            </a:r>
          </a:p>
        </p:txBody>
      </p:sp>
    </p:spTree>
    <p:extLst>
      <p:ext uri="{BB962C8B-B14F-4D97-AF65-F5344CB8AC3E}">
        <p14:creationId xmlns:p14="http://schemas.microsoft.com/office/powerpoint/2010/main" val="172044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Traditional Economy 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8001000" cy="3505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3" charset="0"/>
              <a:buNone/>
            </a:pPr>
            <a:r>
              <a:rPr lang="en-US">
                <a:latin typeface="Arial" charset="0"/>
                <a:cs typeface="Arial" charset="0"/>
              </a:rPr>
              <a:t>	 In a </a:t>
            </a:r>
            <a:r>
              <a:rPr lang="en-US" b="1">
                <a:latin typeface="Arial" charset="0"/>
                <a:cs typeface="Arial" charset="0"/>
              </a:rPr>
              <a:t>traditional economy</a:t>
            </a:r>
            <a:r>
              <a:rPr lang="en-US">
                <a:latin typeface="Arial" charset="0"/>
                <a:cs typeface="Arial" charset="0"/>
              </a:rPr>
              <a:t>, goods and services are produced by the family for their personal consumption. </a:t>
            </a: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 3" charset="0"/>
              <a:buNone/>
            </a:pPr>
            <a:r>
              <a:rPr lang="en-US">
                <a:latin typeface="Arial" charset="0"/>
                <a:cs typeface="Arial" charset="0"/>
              </a:rPr>
              <a:t>	A traditional economy is shaped largely by custom or religion.</a:t>
            </a:r>
          </a:p>
          <a:p>
            <a:pPr eaLnBrk="1" hangingPunct="1">
              <a:buFont typeface="Wingdings 3" charset="0"/>
              <a:buNone/>
            </a:pPr>
            <a:r>
              <a:rPr lang="en-US">
                <a:latin typeface="Arial" charset="0"/>
                <a:cs typeface="Arial" charset="0"/>
              </a:rPr>
              <a:t> 	</a:t>
            </a: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 3" charset="0"/>
              <a:buNone/>
            </a:pPr>
            <a:r>
              <a:rPr lang="en-US"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0002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Traditional Economy </a:t>
            </a:r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2743200"/>
          </a:xfrm>
        </p:spPr>
        <p:txBody>
          <a:bodyPr/>
          <a:lstStyle/>
          <a:p>
            <a:pPr>
              <a:buFont typeface="Wingdings 3" charset="0"/>
              <a:buNone/>
            </a:pPr>
            <a:r>
              <a:rPr lang="en-US">
                <a:latin typeface="Arial" charset="0"/>
                <a:cs typeface="Arial" charset="0"/>
              </a:rPr>
              <a:t>	 In a traditional economy, resources are allocated according to long-lived practices from the past.   There is little surplus (something extra) and little trade (or exchange of goods).</a:t>
            </a: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19812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2514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9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Traditional Economy </a:t>
            </a:r>
          </a:p>
        </p:txBody>
      </p:sp>
      <p:sp>
        <p:nvSpPr>
          <p:cNvPr id="307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1905000"/>
          </a:xfrm>
        </p:spPr>
        <p:txBody>
          <a:bodyPr/>
          <a:lstStyle/>
          <a:p>
            <a:pPr>
              <a:buFont typeface="Wingdings 3" charset="0"/>
              <a:buNone/>
            </a:pPr>
            <a:r>
              <a:rPr lang="en-US">
                <a:latin typeface="Arial" charset="0"/>
                <a:cs typeface="Arial" charset="0"/>
              </a:rPr>
              <a:t>	In a traditional economy, there is only a limited need for markets (places to buy and sell goods and services).</a:t>
            </a: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667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26431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38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Traditional Economy </a:t>
            </a:r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1752600"/>
          </a:xfrm>
        </p:spPr>
        <p:txBody>
          <a:bodyPr/>
          <a:lstStyle/>
          <a:p>
            <a:pPr>
              <a:buFont typeface="Wingdings 3" charset="0"/>
              <a:buNone/>
            </a:pPr>
            <a:r>
              <a:rPr lang="en-US">
                <a:latin typeface="Arial" charset="0"/>
                <a:cs typeface="Arial" charset="0"/>
              </a:rPr>
              <a:t>	</a:t>
            </a:r>
            <a:r>
              <a:rPr lang="en-US">
                <a:latin typeface="Arial" charset="0"/>
              </a:rPr>
              <a:t>A traditional  economy is the type of economy found in less developed nations,</a:t>
            </a:r>
          </a:p>
          <a:p>
            <a:pPr>
              <a:buFont typeface="Wingdings 3" charset="0"/>
              <a:buNone/>
            </a:pPr>
            <a:r>
              <a:rPr lang="en-US">
                <a:latin typeface="Arial" charset="0"/>
              </a:rPr>
              <a:t>	usually in rural areas.</a:t>
            </a: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 3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505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1847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>
                <a:latin typeface="Trebuchet MS" charset="0"/>
              </a:rPr>
              <a:t>Types of Economic Systems</a:t>
            </a:r>
          </a:p>
        </p:txBody>
      </p:sp>
      <p:sp>
        <p:nvSpPr>
          <p:cNvPr id="2765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7526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>
                <a:latin typeface="Georgia" charset="0"/>
              </a:rPr>
              <a:t>Traditional Economy</a:t>
            </a:r>
          </a:p>
          <a:p>
            <a:pPr lvl="1" eaLnBrk="1" hangingPunct="1"/>
            <a:r>
              <a:rPr lang="en-US" sz="2400">
                <a:latin typeface="Georgia" charset="0"/>
              </a:rPr>
              <a:t>centers on families, clans, or tribes</a:t>
            </a:r>
          </a:p>
          <a:p>
            <a:pPr lvl="2" eaLnBrk="1" hangingPunct="1"/>
            <a:r>
              <a:rPr lang="en-US" sz="2400">
                <a:latin typeface="Georgia" charset="0"/>
              </a:rPr>
              <a:t>decisions are based on customs and beliefs</a:t>
            </a:r>
          </a:p>
          <a:p>
            <a:pPr lvl="1" eaLnBrk="1" hangingPunct="1"/>
            <a:r>
              <a:rPr lang="en-US" sz="2400">
                <a:latin typeface="Georgia" charset="0"/>
              </a:rPr>
              <a:t>Good of the group always comes before individual desires</a:t>
            </a:r>
          </a:p>
        </p:txBody>
      </p:sp>
      <p:pic>
        <p:nvPicPr>
          <p:cNvPr id="27651" name="Picture 7" descr="http://www.vanuatuculture.org/site-bm2/bm~pix/b1_161~s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752600"/>
            <a:ext cx="4597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93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Create the following “T” chart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378075"/>
            <a:ext cx="40386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648200" y="2416175"/>
            <a:ext cx="4038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Disadvantages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48200" y="2120900"/>
            <a:ext cx="0" cy="456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381125" y="2120900"/>
            <a:ext cx="6619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 txBox="1">
            <a:spLocks/>
          </p:cNvSpPr>
          <p:nvPr/>
        </p:nvSpPr>
        <p:spPr>
          <a:xfrm>
            <a:off x="2476500" y="1476375"/>
            <a:ext cx="4038600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smtClean="0"/>
              <a:t>Traditional Economy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812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838200"/>
          </a:xfrm>
        </p:spPr>
        <p:txBody>
          <a:bodyPr/>
          <a:lstStyle/>
          <a:p>
            <a:pPr eaLnBrk="1" hangingPunct="1"/>
            <a:r>
              <a:rPr lang="en-US">
                <a:latin typeface="Comic Sans MS" charset="0"/>
              </a:rPr>
              <a:t>Advantages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143000"/>
            <a:ext cx="8839200" cy="2438400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/>
            <a:r>
              <a:rPr lang="en-US">
                <a:latin typeface="Comic Sans MS" charset="0"/>
              </a:rPr>
              <a:t>Sets forth certain economic roles for all members of the community</a:t>
            </a:r>
          </a:p>
          <a:p>
            <a:pPr marL="457200" indent="-457200" eaLnBrk="1" hangingPunct="1"/>
            <a:r>
              <a:rPr lang="en-US">
                <a:latin typeface="Comic Sans MS" charset="0"/>
              </a:rPr>
              <a:t>Stable, predictable, and continuous life</a:t>
            </a:r>
          </a:p>
          <a:p>
            <a:pPr marL="457200" indent="-457200" eaLnBrk="1" hangingPunct="1"/>
            <a:r>
              <a:rPr lang="en-US">
                <a:latin typeface="Comic Sans MS" charset="0"/>
              </a:rPr>
              <a:t>Revolves around family</a:t>
            </a:r>
          </a:p>
          <a:p>
            <a:pPr marL="457200" indent="-457200" eaLnBrk="1" hangingPunct="1"/>
            <a:r>
              <a:rPr lang="en-US">
                <a:latin typeface="Comic Sans MS" charset="0"/>
              </a:rPr>
              <a:t>Communities stay relatively close and small</a:t>
            </a:r>
          </a:p>
        </p:txBody>
      </p:sp>
      <p:pic>
        <p:nvPicPr>
          <p:cNvPr id="20483" name="Picture 5" descr="http://wolfspirittrading.com/images/a9934_Indian_Tribes_277626621_b324f4d8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4295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758899"/>
      </p:ext>
    </p:extLst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-130241"/>
            <a:ext cx="9144000" cy="41077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0"/>
              </a:spcBef>
              <a:defRPr/>
            </a:pPr>
            <a:endParaRPr lang="en-US" sz="3600" dirty="0" smtClean="0">
              <a:solidFill>
                <a:schemeClr val="tx1"/>
              </a:solidFill>
              <a:latin typeface="Berlin Sans FB" charset="0"/>
            </a:endParaRPr>
          </a:p>
          <a:p>
            <a:pPr marL="0" lvl="1" algn="l">
              <a:spcBef>
                <a:spcPts val="0"/>
              </a:spcBef>
              <a:defRPr/>
            </a:pPr>
            <a:r>
              <a:rPr lang="en-US" sz="3600" u="sng" dirty="0" smtClean="0">
                <a:solidFill>
                  <a:schemeClr val="tx1"/>
                </a:solidFill>
                <a:latin typeface="Berlin Sans FB" charset="0"/>
              </a:rPr>
              <a:t>Because of the problem of </a:t>
            </a:r>
            <a:r>
              <a:rPr lang="en-US" sz="3600" b="1" u="sng" dirty="0" smtClean="0">
                <a:solidFill>
                  <a:schemeClr val="tx1"/>
                </a:solidFill>
                <a:latin typeface="Berlin Sans FB" charset="0"/>
              </a:rPr>
              <a:t>scarcity</a:t>
            </a:r>
            <a:r>
              <a:rPr lang="en-US" sz="3600" u="sng" dirty="0" smtClean="0">
                <a:solidFill>
                  <a:schemeClr val="tx1"/>
                </a:solidFill>
                <a:latin typeface="Berlin Sans FB" charset="0"/>
              </a:rPr>
              <a:t>, every country needs a system to determine how to use its productive resources</a:t>
            </a:r>
            <a:endParaRPr lang="en-US" sz="3600" u="sng" dirty="0">
              <a:solidFill>
                <a:schemeClr val="tx1"/>
              </a:solidFill>
              <a:latin typeface="Berlin Sans FB" charset="0"/>
            </a:endParaRPr>
          </a:p>
          <a:p>
            <a:pPr marL="0" lvl="1" algn="l">
              <a:spcBef>
                <a:spcPts val="0"/>
              </a:spcBef>
              <a:defRPr/>
            </a:pPr>
            <a:endParaRPr lang="en-US" sz="3600" dirty="0" smtClean="0">
              <a:solidFill>
                <a:schemeClr val="tx1"/>
              </a:solidFill>
              <a:latin typeface="Berlin Sans FB" charset="0"/>
            </a:endParaRPr>
          </a:p>
          <a:p>
            <a:pPr marL="0" lvl="1" algn="l">
              <a:spcBef>
                <a:spcPts val="0"/>
              </a:spcBef>
              <a:defRPr/>
            </a:pPr>
            <a:r>
              <a:rPr lang="en-US" sz="3600" dirty="0" smtClean="0">
                <a:solidFill>
                  <a:schemeClr val="tx1"/>
                </a:solidFill>
                <a:latin typeface="Berlin Sans FB" charset="0"/>
              </a:rPr>
              <a:t>Scarcity = not having enough of something</a:t>
            </a:r>
          </a:p>
          <a:p>
            <a:pPr marL="0" lvl="2" algn="l">
              <a:spcBef>
                <a:spcPts val="0"/>
              </a:spcBef>
              <a:defRPr/>
            </a:pPr>
            <a:endParaRPr lang="en-US" sz="3600" dirty="0" smtClean="0">
              <a:solidFill>
                <a:schemeClr val="tx1"/>
              </a:solidFill>
              <a:latin typeface="Berlin Sans FB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3600" dirty="0" smtClean="0">
                <a:solidFill>
                  <a:schemeClr val="tx1"/>
                </a:solidFill>
                <a:latin typeface="Berlin Sans FB" charset="0"/>
              </a:rPr>
              <a:t>An economic system must answer 3 questions…</a:t>
            </a:r>
            <a:endParaRPr lang="en-US" sz="3600" dirty="0">
              <a:solidFill>
                <a:schemeClr val="tx1"/>
              </a:solidFill>
              <a:latin typeface="Berlin Sans F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12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733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</a:rPr>
              <a:t>Disadvantages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066800"/>
            <a:ext cx="4724400" cy="5410200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/>
            <a:r>
              <a:rPr lang="en-US">
                <a:latin typeface="Comic Sans MS" charset="0"/>
              </a:rPr>
              <a:t>Discourages new ideas, new technology, and new ways of doing things</a:t>
            </a:r>
          </a:p>
          <a:p>
            <a:pPr marL="457200" indent="-457200" eaLnBrk="1" hangingPunct="1"/>
            <a:r>
              <a:rPr lang="en-US">
                <a:latin typeface="Comic Sans MS" charset="0"/>
              </a:rPr>
              <a:t>Stagnation and lack of progress</a:t>
            </a:r>
          </a:p>
          <a:p>
            <a:pPr marL="457200" indent="-457200" eaLnBrk="1" hangingPunct="1"/>
            <a:r>
              <a:rPr lang="en-US">
                <a:latin typeface="Comic Sans MS" charset="0"/>
              </a:rPr>
              <a:t>Lower standard of living – lack modern conveniences</a:t>
            </a:r>
          </a:p>
          <a:p>
            <a:pPr marL="457200" indent="-457200" eaLnBrk="1" hangingPunct="1"/>
            <a:r>
              <a:rPr lang="en-US">
                <a:latin typeface="Comic Sans MS" charset="0"/>
              </a:rPr>
              <a:t>Have few mechanisms in place to deal with disasters such as floods, drought</a:t>
            </a:r>
          </a:p>
          <a:p>
            <a:pPr marL="457200" indent="-457200" eaLnBrk="1" hangingPunct="1"/>
            <a:endParaRPr lang="en-US">
              <a:latin typeface="Comic Sans MS" charset="0"/>
            </a:endParaRPr>
          </a:p>
        </p:txBody>
      </p:sp>
      <p:pic>
        <p:nvPicPr>
          <p:cNvPr id="21507" name="Picture 5" descr="http://xenophilius.files.wordpress.com/2008/05/trib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922385"/>
      </p:ext>
    </p:extLst>
  </p:cSld>
  <p:clrMapOvr>
    <a:masterClrMapping/>
  </p:clrMapOvr>
  <p:transition xmlns:p14="http://schemas.microsoft.com/office/powerpoint/2010/main">
    <p:cover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4582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Characteristics of Traditional Economies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973638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Advantages and Disadvantages</a:t>
            </a:r>
          </a:p>
          <a:p>
            <a:pPr lvl="1" eaLnBrk="1" hangingPunct="1"/>
            <a:r>
              <a:rPr lang="en-US">
                <a:latin typeface="Georgia" charset="0"/>
              </a:rPr>
              <a:t>Advantages: little disagreement over goals, roles</a:t>
            </a:r>
          </a:p>
          <a:p>
            <a:pPr lvl="2" eaLnBrk="1" hangingPunct="1"/>
            <a:r>
              <a:rPr lang="en-US">
                <a:latin typeface="Georgia" charset="0"/>
              </a:rPr>
              <a:t>methods of production, distribution determined by custom</a:t>
            </a:r>
          </a:p>
          <a:p>
            <a:pPr lvl="1" eaLnBrk="1" hangingPunct="1"/>
            <a:r>
              <a:rPr lang="en-US">
                <a:latin typeface="Georgia" charset="0"/>
              </a:rPr>
              <a:t>Disadvantages: as result of resistance to change, less productive</a:t>
            </a:r>
          </a:p>
          <a:p>
            <a:pPr lvl="2" eaLnBrk="1" hangingPunct="1"/>
            <a:r>
              <a:rPr lang="en-US">
                <a:latin typeface="Georgia" charset="0"/>
              </a:rPr>
              <a:t>do not use new methods; people not in jobs they are best suited for</a:t>
            </a:r>
          </a:p>
          <a:p>
            <a:pPr lvl="2" eaLnBrk="1" hangingPunct="1"/>
            <a:r>
              <a:rPr lang="en-US">
                <a:latin typeface="Georgia" charset="0"/>
              </a:rPr>
              <a:t>low productivity results in low standard of living </a:t>
            </a:r>
          </a:p>
        </p:txBody>
      </p:sp>
    </p:spTree>
    <p:extLst>
      <p:ext uri="{BB962C8B-B14F-4D97-AF65-F5344CB8AC3E}">
        <p14:creationId xmlns:p14="http://schemas.microsoft.com/office/powerpoint/2010/main" val="14228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758825" y="-16280"/>
            <a:ext cx="8385175" cy="14319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latin typeface="Berlin Sans FB Demi" charset="0"/>
              </a:rPr>
              <a:t>Three Types of Economic Systems:</a:t>
            </a:r>
            <a:endParaRPr lang="en-US" dirty="0">
              <a:latin typeface="Berlin Sans FB Demi" charset="0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0" y="1905000"/>
            <a:ext cx="884555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rgbClr val="000000"/>
                </a:solidFill>
                <a:latin typeface="Berlin Sans FB" charset="0"/>
              </a:rPr>
              <a:t>1. Traditional Economy</a:t>
            </a:r>
          </a:p>
          <a:p>
            <a:pPr>
              <a:defRPr/>
            </a:pPr>
            <a:endParaRPr lang="en-US" sz="3600" dirty="0" smtClean="0">
              <a:solidFill>
                <a:srgbClr val="000000"/>
              </a:solidFill>
              <a:latin typeface="Berlin Sans FB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0000"/>
                </a:solidFill>
                <a:latin typeface="Berlin Sans FB" charset="0"/>
              </a:rPr>
              <a:t>2. Command Economy</a:t>
            </a:r>
          </a:p>
          <a:p>
            <a:pPr>
              <a:defRPr/>
            </a:pPr>
            <a:endParaRPr lang="en-US" sz="3600" dirty="0" smtClean="0">
              <a:solidFill>
                <a:srgbClr val="000000"/>
              </a:solidFill>
              <a:latin typeface="Berlin Sans FB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0000"/>
                </a:solidFill>
                <a:latin typeface="Berlin Sans FB" charset="0"/>
              </a:rPr>
              <a:t>3. Market Economy</a:t>
            </a:r>
          </a:p>
          <a:p>
            <a:pPr>
              <a:defRPr/>
            </a:pPr>
            <a:endParaRPr lang="en-US" sz="3600" dirty="0" smtClean="0">
              <a:solidFill>
                <a:srgbClr val="000000"/>
              </a:solidFill>
              <a:latin typeface="Berlin Sans FB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0000"/>
                </a:solidFill>
                <a:latin typeface="Berlin Sans FB" charset="0"/>
              </a:rPr>
              <a:t>4. * Most countries are… Mixed Economies! (Market + Command)</a:t>
            </a:r>
            <a:endParaRPr lang="en-US" sz="3600" dirty="0">
              <a:solidFill>
                <a:srgbClr val="000000"/>
              </a:solidFill>
              <a:latin typeface="Berlin Sans F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1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886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Berlin Sans FB Demi" charset="0"/>
                <a:cs typeface="+mj-cs"/>
              </a:rPr>
              <a:t>Economic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218" y="881390"/>
            <a:ext cx="860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 a </a:t>
            </a:r>
            <a:r>
              <a:rPr lang="en-US" sz="2800" b="1" u="sng" dirty="0" smtClean="0"/>
              <a:t>separate</a:t>
            </a:r>
            <a:r>
              <a:rPr lang="en-US" sz="2800" b="1" dirty="0" smtClean="0"/>
              <a:t> piece of paper, copy the following chart.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7939" y="1894853"/>
            <a:ext cx="231194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FF0000"/>
                </a:solidFill>
                <a:latin typeface="Berlin Sans FB" charset="0"/>
              </a:rPr>
              <a:t>1. WHAT </a:t>
            </a:r>
            <a:r>
              <a:rPr lang="en-US" sz="1400" b="1" u="sng" dirty="0">
                <a:solidFill>
                  <a:srgbClr val="FF0000"/>
                </a:solidFill>
                <a:latin typeface="Berlin Sans FB" charset="0"/>
              </a:rPr>
              <a:t>TO PRODUCE? </a:t>
            </a:r>
            <a:r>
              <a:rPr lang="en-US" sz="1400" u="sng" dirty="0">
                <a:latin typeface="Berlin Sans FB" charset="0"/>
              </a:rPr>
              <a:t>(What kinds of goods and services should be produced?</a:t>
            </a:r>
            <a:r>
              <a:rPr lang="en-US" sz="1400" u="sng" dirty="0" smtClean="0">
                <a:latin typeface="Berlin Sans FB" charset="0"/>
              </a:rPr>
              <a:t>)</a:t>
            </a:r>
            <a:endParaRPr lang="en-US" sz="1400" u="sng" dirty="0">
              <a:latin typeface="Berlin Sans FB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938" y="2897977"/>
            <a:ext cx="2311949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u="sng" dirty="0" smtClean="0">
                <a:solidFill>
                  <a:srgbClr val="FF0000"/>
                </a:solidFill>
                <a:latin typeface="Berlin Sans FB" charset="0"/>
              </a:rPr>
              <a:t>2. HOW </a:t>
            </a:r>
            <a:r>
              <a:rPr lang="en-US" sz="1400" b="1" u="sng" dirty="0">
                <a:solidFill>
                  <a:srgbClr val="FF0000"/>
                </a:solidFill>
                <a:latin typeface="Berlin Sans FB" charset="0"/>
              </a:rPr>
              <a:t>TO PRODUCE? </a:t>
            </a:r>
            <a:r>
              <a:rPr lang="en-US" sz="1400" u="sng" dirty="0">
                <a:latin typeface="Berlin Sans FB" charset="0"/>
              </a:rPr>
              <a:t>(What productive resources are used to produce goods and services?</a:t>
            </a:r>
            <a:r>
              <a:rPr lang="en-US" sz="1400" u="sng" dirty="0" smtClean="0">
                <a:latin typeface="Berlin Sans FB" charset="0"/>
              </a:rPr>
              <a:t>)</a:t>
            </a:r>
            <a:endParaRPr lang="en-US" sz="1400" u="sng" dirty="0">
              <a:latin typeface="Berlin Sans FB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938" y="4067528"/>
            <a:ext cx="231195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u="sng" dirty="0" smtClean="0">
                <a:solidFill>
                  <a:srgbClr val="FF0000"/>
                </a:solidFill>
                <a:latin typeface="Berlin Sans FB" charset="0"/>
              </a:rPr>
              <a:t>3. FOR </a:t>
            </a:r>
            <a:r>
              <a:rPr lang="en-US" sz="1400" b="1" u="sng" dirty="0">
                <a:solidFill>
                  <a:srgbClr val="FF0000"/>
                </a:solidFill>
                <a:latin typeface="Berlin Sans FB" charset="0"/>
              </a:rPr>
              <a:t>WHOM TO PRODUCE? </a:t>
            </a:r>
            <a:r>
              <a:rPr lang="en-US" sz="1400" u="sng" dirty="0">
                <a:latin typeface="Berlin Sans FB" charset="0"/>
              </a:rPr>
              <a:t>(Who gets to have the goods and services</a:t>
            </a:r>
            <a:r>
              <a:rPr lang="en-US" sz="1400" u="sng" dirty="0" smtClean="0">
                <a:latin typeface="Berlin Sans FB" charset="0"/>
              </a:rPr>
              <a:t>?</a:t>
            </a:r>
            <a:endParaRPr lang="en-US" sz="1400" u="sng" dirty="0">
              <a:latin typeface="Berlin Sans FB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9887" y="1512331"/>
            <a:ext cx="1742102" cy="3825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Berlin Sans FB" charset="0"/>
              </a:rPr>
              <a:t>TRADITIONAL</a:t>
            </a:r>
            <a:endParaRPr lang="en-US" u="sng" dirty="0">
              <a:latin typeface="Berlin Sans FB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9888" y="1894853"/>
            <a:ext cx="17421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281989" y="1512331"/>
            <a:ext cx="17421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Berlin Sans FB" charset="0"/>
              </a:rPr>
              <a:t>COMMAND</a:t>
            </a:r>
            <a:endParaRPr lang="en-US" u="sng" dirty="0">
              <a:latin typeface="Berlin Sans FB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1527" y="1508756"/>
            <a:ext cx="15317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Berlin Sans FB" charset="0"/>
              </a:rPr>
              <a:t>MIXED</a:t>
            </a:r>
            <a:endParaRPr lang="en-US" u="sng" dirty="0">
              <a:latin typeface="Berlin Sans FB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294" y="1525756"/>
            <a:ext cx="15317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Berlin Sans FB" charset="0"/>
              </a:rPr>
              <a:t>MARKET</a:t>
            </a:r>
            <a:endParaRPr lang="en-US" u="sng" dirty="0">
              <a:latin typeface="Berlin Sans FB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9888" y="2848960"/>
            <a:ext cx="17421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539888" y="4049289"/>
            <a:ext cx="17421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281990" y="1865967"/>
            <a:ext cx="17421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991527" y="1865967"/>
            <a:ext cx="15213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512882" y="1881663"/>
            <a:ext cx="15421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249425" y="4049289"/>
            <a:ext cx="17421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249425" y="2848960"/>
            <a:ext cx="17421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5991527" y="2818183"/>
            <a:ext cx="153176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523294" y="2789297"/>
            <a:ext cx="153176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5991527" y="4049289"/>
            <a:ext cx="15213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7512882" y="4018512"/>
            <a:ext cx="15421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898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8276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ahoma" charset="0"/>
                <a:cs typeface="+mj-cs"/>
              </a:rPr>
              <a:t>Economic </a:t>
            </a:r>
            <a:r>
              <a:rPr lang="en-US" dirty="0" smtClean="0">
                <a:latin typeface="Tahoma" charset="0"/>
                <a:cs typeface="+mj-cs"/>
              </a:rPr>
              <a:t>Systems</a:t>
            </a:r>
            <a:br>
              <a:rPr lang="en-US" dirty="0" smtClean="0">
                <a:latin typeface="Tahoma" charset="0"/>
                <a:cs typeface="+mj-cs"/>
              </a:rPr>
            </a:br>
            <a:r>
              <a:rPr lang="en-US" dirty="0">
                <a:latin typeface="Tahoma" charset="0"/>
              </a:rPr>
              <a:t/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Abadi MT Condensed Extra Bold"/>
                <a:cs typeface="Abadi MT Condensed Extra Bold"/>
              </a:rPr>
              <a:t>An </a:t>
            </a:r>
            <a:r>
              <a:rPr lang="en-US" b="1" u="sng" dirty="0">
                <a:latin typeface="Abadi MT Condensed Extra Bold"/>
                <a:cs typeface="Abadi MT Condensed Extra Bold"/>
              </a:rPr>
              <a:t>economic system </a:t>
            </a:r>
            <a:r>
              <a:rPr lang="en-US" dirty="0">
                <a:latin typeface="Abadi MT Condensed Extra Bold"/>
                <a:cs typeface="Abadi MT Condensed Extra Bold"/>
              </a:rPr>
              <a:t>describes how a country</a:t>
            </a:r>
            <a:r>
              <a:rPr lang="ja-JP" altLang="en-US" dirty="0">
                <a:latin typeface="Abadi MT Condensed Extra Bold"/>
                <a:cs typeface="Abadi MT Condensed Extra Bold"/>
              </a:rPr>
              <a:t>’</a:t>
            </a:r>
            <a:r>
              <a:rPr lang="en-US" dirty="0">
                <a:latin typeface="Abadi MT Condensed Extra Bold"/>
                <a:cs typeface="Abadi MT Condensed Extra Bold"/>
              </a:rPr>
              <a:t>s economy is organized</a:t>
            </a:r>
            <a:br>
              <a:rPr lang="en-US" dirty="0">
                <a:latin typeface="Abadi MT Condensed Extra Bold"/>
                <a:cs typeface="Abadi MT Condensed Extra Bold"/>
              </a:rPr>
            </a:br>
            <a:endParaRPr lang="en-US" dirty="0">
              <a:latin typeface="Tahoma" charset="0"/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68700"/>
            <a:ext cx="8229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u="sng" dirty="0" smtClean="0">
                <a:latin typeface="Tahoma" charset="0"/>
                <a:cs typeface="+mn-cs"/>
              </a:rPr>
              <a:t>The way </a:t>
            </a:r>
            <a:r>
              <a:rPr lang="en-US" u="sng" dirty="0">
                <a:latin typeface="Tahoma" charset="0"/>
                <a:cs typeface="+mn-cs"/>
              </a:rPr>
              <a:t>in which a nation uses its resources to satisfy its people</a:t>
            </a:r>
            <a:r>
              <a:rPr lang="ja-JP" altLang="en-US" u="sng" dirty="0">
                <a:latin typeface="Tahoma" charset="0"/>
                <a:cs typeface="+mn-cs"/>
              </a:rPr>
              <a:t>’</a:t>
            </a:r>
            <a:r>
              <a:rPr lang="en-US" u="sng" dirty="0">
                <a:latin typeface="Tahoma" charset="0"/>
                <a:cs typeface="+mn-cs"/>
              </a:rPr>
              <a:t>s needs and wants</a:t>
            </a:r>
          </a:p>
        </p:txBody>
      </p:sp>
    </p:spTree>
    <p:extLst>
      <p:ext uri="{BB962C8B-B14F-4D97-AF65-F5344CB8AC3E}">
        <p14:creationId xmlns:p14="http://schemas.microsoft.com/office/powerpoint/2010/main" val="402707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>
                <a:solidFill>
                  <a:schemeClr val="tx1"/>
                </a:solidFill>
                <a:latin typeface="Arial" charset="0"/>
                <a:cs typeface="Arial" charset="0"/>
              </a:rPr>
              <a:t>Standards Used to Distinguish Economic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152400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charset="0"/>
                <a:cs typeface="Arial" charset="0"/>
              </a:rPr>
              <a:t>	</a:t>
            </a:r>
            <a:r>
              <a:rPr lang="en-US" sz="3200" b="1" u="sng" dirty="0">
                <a:latin typeface="Arial" charset="0"/>
                <a:cs typeface="Arial" charset="0"/>
              </a:rPr>
              <a:t>Some standards used to distinguish among economic systems are:</a:t>
            </a:r>
          </a:p>
          <a:p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35129" y="5107109"/>
            <a:ext cx="8763000" cy="1258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u="sng" dirty="0" smtClean="0">
                <a:latin typeface="Arial" charset="0"/>
                <a:cs typeface="Arial" charset="0"/>
              </a:rPr>
              <a:t>What types of incentives guide economic decision makers?</a:t>
            </a:r>
            <a:endParaRPr lang="en-US" u="sng" dirty="0">
              <a:latin typeface="Arial" charset="0"/>
              <a:cs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05950" y="3901854"/>
            <a:ext cx="8763000" cy="1205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u="sng" dirty="0" smtClean="0">
                <a:latin typeface="Arial" charset="0"/>
                <a:cs typeface="Arial" charset="0"/>
              </a:rPr>
              <a:t>What decision-making process is used to allocate resources and products?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185624" y="3056239"/>
            <a:ext cx="5675653" cy="1055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u="sng" dirty="0" smtClean="0">
                <a:latin typeface="Arial" charset="0"/>
                <a:cs typeface="Arial" charset="0"/>
              </a:rPr>
              <a:t>Who owns the resources?</a:t>
            </a:r>
          </a:p>
        </p:txBody>
      </p:sp>
    </p:spTree>
    <p:extLst>
      <p:ext uri="{BB962C8B-B14F-4D97-AF65-F5344CB8AC3E}">
        <p14:creationId xmlns:p14="http://schemas.microsoft.com/office/powerpoint/2010/main" val="12984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385175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latin typeface="Berlin Sans FB Demi" charset="0"/>
                <a:cs typeface="+mj-cs"/>
              </a:rPr>
              <a:t>Traditional Economy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latin typeface="Berlin Sans FB" charset="0"/>
                <a:cs typeface="+mn-cs"/>
              </a:rPr>
              <a:t>An economic system in which </a:t>
            </a:r>
            <a:r>
              <a:rPr lang="en-US" sz="3600" u="sng" dirty="0">
                <a:latin typeface="Berlin Sans FB" charset="0"/>
                <a:cs typeface="+mn-cs"/>
              </a:rPr>
              <a:t>economic decisions are </a:t>
            </a:r>
            <a:r>
              <a:rPr lang="en-US" sz="3600" u="sng" dirty="0">
                <a:solidFill>
                  <a:srgbClr val="FF0000"/>
                </a:solidFill>
                <a:latin typeface="Berlin Sans FB" charset="0"/>
                <a:cs typeface="+mn-cs"/>
              </a:rPr>
              <a:t>based on customs and beliefs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latin typeface="Berlin Sans FB" charset="0"/>
                <a:cs typeface="+mn-cs"/>
              </a:rPr>
              <a:t>People will </a:t>
            </a:r>
            <a:r>
              <a:rPr lang="en-US" sz="3600" u="sng" dirty="0">
                <a:latin typeface="Berlin Sans FB" charset="0"/>
                <a:cs typeface="+mn-cs"/>
              </a:rPr>
              <a:t>make what they always made &amp; will do the same work their parents did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latin typeface="Berlin Sans FB" charset="0"/>
                <a:cs typeface="+mn-cs"/>
              </a:rPr>
              <a:t>Exchange of goods is done through </a:t>
            </a:r>
            <a:r>
              <a:rPr lang="en-US" sz="3600" b="1" u="sng" dirty="0">
                <a:latin typeface="Berlin Sans FB" charset="0"/>
                <a:cs typeface="+mn-cs"/>
              </a:rPr>
              <a:t>Bartering</a:t>
            </a:r>
            <a:r>
              <a:rPr lang="en-US" sz="3600" u="sng" dirty="0">
                <a:latin typeface="Berlin Sans FB" charset="0"/>
                <a:cs typeface="+mn-cs"/>
              </a:rPr>
              <a:t>: trading without using money</a:t>
            </a:r>
          </a:p>
        </p:txBody>
      </p:sp>
      <p:pic>
        <p:nvPicPr>
          <p:cNvPr id="18435" name="Picture 10" descr="C:\Documents and Settings\e200602727\Local Settings\Temporary Internet Files\Content.IE5\8JWNLQZ2\MCj0198497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60950"/>
            <a:ext cx="24542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2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Berlin Sans FB Demi" charset="0"/>
                <a:cs typeface="+mj-cs"/>
              </a:rPr>
              <a:t>Traditional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958975"/>
            <a:ext cx="8007350" cy="4191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>
                <a:latin typeface="Berlin Sans FB" charset="0"/>
                <a:cs typeface="+mn-cs"/>
              </a:rPr>
              <a:t>Who decides what to produce?</a:t>
            </a:r>
          </a:p>
          <a:p>
            <a:pPr lvl="1">
              <a:defRPr/>
            </a:pPr>
            <a:r>
              <a:rPr lang="en-US" dirty="0">
                <a:latin typeface="Berlin Sans FB" charset="0"/>
              </a:rPr>
              <a:t>People </a:t>
            </a:r>
            <a:r>
              <a:rPr lang="en-US" dirty="0">
                <a:solidFill>
                  <a:srgbClr val="FF0000"/>
                </a:solidFill>
                <a:latin typeface="Berlin Sans FB" charset="0"/>
              </a:rPr>
              <a:t>follow their customs and make what their ancestors made</a:t>
            </a:r>
          </a:p>
          <a:p>
            <a:pPr>
              <a:defRPr/>
            </a:pPr>
            <a:r>
              <a:rPr lang="en-US" b="1" dirty="0">
                <a:latin typeface="Berlin Sans FB" charset="0"/>
                <a:cs typeface="+mn-cs"/>
              </a:rPr>
              <a:t>Who decides how to produce goods &amp; services?</a:t>
            </a:r>
          </a:p>
          <a:p>
            <a:pPr lvl="1">
              <a:defRPr/>
            </a:pPr>
            <a:r>
              <a:rPr lang="en-US" dirty="0">
                <a:latin typeface="Berlin Sans FB" charset="0"/>
              </a:rPr>
              <a:t>People </a:t>
            </a:r>
            <a:r>
              <a:rPr lang="en-US" dirty="0">
                <a:solidFill>
                  <a:srgbClr val="FF0000"/>
                </a:solidFill>
                <a:latin typeface="Berlin Sans FB" charset="0"/>
              </a:rPr>
              <a:t>grow &amp; make things the same way that their ancestors did</a:t>
            </a:r>
          </a:p>
          <a:p>
            <a:pPr>
              <a:defRPr/>
            </a:pPr>
            <a:r>
              <a:rPr lang="en-US" b="1" dirty="0">
                <a:latin typeface="Berlin Sans FB" charset="0"/>
                <a:cs typeface="+mn-cs"/>
              </a:rPr>
              <a:t>Who are the goods &amp; services produced for?</a:t>
            </a:r>
          </a:p>
          <a:p>
            <a:pPr lvl="1">
              <a:defRPr/>
            </a:pPr>
            <a:r>
              <a:rPr lang="en-US" dirty="0">
                <a:latin typeface="Berlin Sans FB" charset="0"/>
              </a:rPr>
              <a:t>People in the </a:t>
            </a:r>
            <a:r>
              <a:rPr lang="en-US" dirty="0">
                <a:solidFill>
                  <a:srgbClr val="FF0000"/>
                </a:solidFill>
                <a:latin typeface="Berlin Sans FB" charset="0"/>
              </a:rPr>
              <a:t>village who need them</a:t>
            </a:r>
          </a:p>
        </p:txBody>
      </p:sp>
      <p:pic>
        <p:nvPicPr>
          <p:cNvPr id="19459" name="Picture 2" descr="C:\Documents and Settings\e200602727\Local Settings\Temporary Internet Files\Content.IE5\YB3MB48G\MCPE04113_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8240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9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Berlin Sans FB Demi" charset="0"/>
                <a:cs typeface="+mj-cs"/>
              </a:rPr>
              <a:t>Traditional Economy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Berlin Sans FB" charset="0"/>
                <a:cs typeface="+mn-cs"/>
              </a:rPr>
              <a:t>Examples:</a:t>
            </a:r>
          </a:p>
          <a:p>
            <a:pPr lvl="1" eaLnBrk="1" hangingPunct="1">
              <a:defRPr/>
            </a:pPr>
            <a:r>
              <a:rPr lang="en-US">
                <a:latin typeface="Berlin Sans FB" charset="0"/>
              </a:rPr>
              <a:t>Villages in Africa and South America </a:t>
            </a:r>
          </a:p>
          <a:p>
            <a:pPr lvl="1" eaLnBrk="1" hangingPunct="1">
              <a:defRPr/>
            </a:pPr>
            <a:r>
              <a:rPr lang="en-US">
                <a:latin typeface="Berlin Sans FB" charset="0"/>
              </a:rPr>
              <a:t>the Inuit tribes in Canada</a:t>
            </a:r>
          </a:p>
          <a:p>
            <a:pPr lvl="1" eaLnBrk="1" hangingPunct="1">
              <a:defRPr/>
            </a:pPr>
            <a:r>
              <a:rPr lang="en-US">
                <a:latin typeface="Berlin Sans FB" charset="0"/>
              </a:rPr>
              <a:t>the caste system in parts of rural India</a:t>
            </a:r>
          </a:p>
          <a:p>
            <a:pPr lvl="1" eaLnBrk="1" hangingPunct="1">
              <a:defRPr/>
            </a:pPr>
            <a:r>
              <a:rPr lang="en-US">
                <a:latin typeface="Berlin Sans FB" charset="0"/>
              </a:rPr>
              <a:t>the Aborigines in Australia</a:t>
            </a:r>
          </a:p>
        </p:txBody>
      </p:sp>
      <p:pic>
        <p:nvPicPr>
          <p:cNvPr id="20483" name="Picture 2" descr="C:\Documents and Settings\e200602727\Local Settings\Temporary Internet Files\Content.IE5\91X5HIGJ\MCPE07473_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6320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34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653</Words>
  <Application>Microsoft Macintosh PowerPoint</Application>
  <PresentationFormat>On-screen Show (4:3)</PresentationFormat>
  <Paragraphs>131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Economic Systems</vt:lpstr>
      <vt:lpstr>Economic Systems  An economic system describes how a country’s economy is organized </vt:lpstr>
      <vt:lpstr>Standards Used to Distinguish Economic Systems</vt:lpstr>
      <vt:lpstr>Traditional Economy</vt:lpstr>
      <vt:lpstr>Traditional Economy</vt:lpstr>
      <vt:lpstr>Traditional Economy </vt:lpstr>
      <vt:lpstr>Traditional System</vt:lpstr>
      <vt:lpstr>Traditional Economic System: Ritual, Habit, and Custom </vt:lpstr>
      <vt:lpstr>Traditional System</vt:lpstr>
      <vt:lpstr>Traditional Economy </vt:lpstr>
      <vt:lpstr>Traditional Economy </vt:lpstr>
      <vt:lpstr>Traditional Economy </vt:lpstr>
      <vt:lpstr>Traditional Economy </vt:lpstr>
      <vt:lpstr>Types of Economic Systems</vt:lpstr>
      <vt:lpstr>Create the following “T” chart</vt:lpstr>
      <vt:lpstr>Advantages</vt:lpstr>
      <vt:lpstr>Disadvantages</vt:lpstr>
      <vt:lpstr>Characteristics of Traditional Economies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 Pro</dc:creator>
  <cp:lastModifiedBy>Eric</cp:lastModifiedBy>
  <cp:revision>35</cp:revision>
  <dcterms:created xsi:type="dcterms:W3CDTF">2014-10-29T17:43:25Z</dcterms:created>
  <dcterms:modified xsi:type="dcterms:W3CDTF">2015-11-12T15:24:21Z</dcterms:modified>
</cp:coreProperties>
</file>