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1" r:id="rId2"/>
    <p:sldId id="261" r:id="rId3"/>
    <p:sldId id="262" r:id="rId4"/>
    <p:sldId id="276" r:id="rId5"/>
    <p:sldId id="273" r:id="rId6"/>
    <p:sldId id="263" r:id="rId7"/>
    <p:sldId id="275" r:id="rId8"/>
    <p:sldId id="265" r:id="rId9"/>
    <p:sldId id="259" r:id="rId10"/>
    <p:sldId id="282" r:id="rId11"/>
    <p:sldId id="274" r:id="rId12"/>
    <p:sldId id="264" r:id="rId13"/>
    <p:sldId id="266" r:id="rId14"/>
    <p:sldId id="267" r:id="rId15"/>
    <p:sldId id="283" r:id="rId16"/>
    <p:sldId id="284" r:id="rId17"/>
    <p:sldId id="268" r:id="rId18"/>
    <p:sldId id="269" r:id="rId19"/>
    <p:sldId id="270" r:id="rId20"/>
    <p:sldId id="271" r:id="rId21"/>
    <p:sldId id="272" r:id="rId22"/>
    <p:sldId id="277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7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61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9819-3933-EA4B-BA8F-95ECF304263F}" type="datetimeFigureOut">
              <a:rPr lang="en-US" smtClean="0"/>
              <a:t>11/25/14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B5B-6BF6-EE48-9AD6-FB2D7799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9819-3933-EA4B-BA8F-95ECF304263F}" type="datetimeFigureOut">
              <a:rPr lang="en-US" smtClean="0"/>
              <a:t>11/25/14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B5B-6BF6-EE48-9AD6-FB2D7799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9819-3933-EA4B-BA8F-95ECF304263F}" type="datetimeFigureOut">
              <a:rPr lang="en-US" smtClean="0"/>
              <a:t>11/25/14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B5B-6BF6-EE48-9AD6-FB2D7799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9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9819-3933-EA4B-BA8F-95ECF304263F}" type="datetimeFigureOut">
              <a:rPr lang="en-US" smtClean="0"/>
              <a:t>11/25/14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B5B-6BF6-EE48-9AD6-FB2D7799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17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9819-3933-EA4B-BA8F-95ECF304263F}" type="datetimeFigureOut">
              <a:rPr lang="en-US" smtClean="0"/>
              <a:t>11/25/14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B5B-6BF6-EE48-9AD6-FB2D7799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9819-3933-EA4B-BA8F-95ECF304263F}" type="datetimeFigureOut">
              <a:rPr lang="en-US" smtClean="0"/>
              <a:t>11/25/14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B5B-6BF6-EE48-9AD6-FB2D7799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4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9819-3933-EA4B-BA8F-95ECF304263F}" type="datetimeFigureOut">
              <a:rPr lang="en-US" smtClean="0"/>
              <a:t>11/25/14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B5B-6BF6-EE48-9AD6-FB2D7799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1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9819-3933-EA4B-BA8F-95ECF304263F}" type="datetimeFigureOut">
              <a:rPr lang="en-US" smtClean="0"/>
              <a:t>11/25/14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B5B-6BF6-EE48-9AD6-FB2D7799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3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9819-3933-EA4B-BA8F-95ECF304263F}" type="datetimeFigureOut">
              <a:rPr lang="en-US" smtClean="0"/>
              <a:t>11/25/14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B5B-6BF6-EE48-9AD6-FB2D7799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4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9819-3933-EA4B-BA8F-95ECF304263F}" type="datetimeFigureOut">
              <a:rPr lang="en-US" smtClean="0"/>
              <a:t>11/25/14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B5B-6BF6-EE48-9AD6-FB2D7799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0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9819-3933-EA4B-BA8F-95ECF304263F}" type="datetimeFigureOut">
              <a:rPr lang="en-US" smtClean="0"/>
              <a:t>11/25/14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B5B-6BF6-EE48-9AD6-FB2D7799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0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B9819-3933-EA4B-BA8F-95ECF304263F}" type="datetimeFigureOut">
              <a:rPr lang="en-US" smtClean="0"/>
              <a:t>11/25/14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37B5B-6BF6-EE48-9AD6-FB2D7799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9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554691"/>
            <a:ext cx="9008533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NOW: You are going to start </a:t>
            </a:r>
            <a:r>
              <a:rPr lang="en-US" dirty="0" smtClean="0"/>
              <a:t>your own business.</a:t>
            </a:r>
            <a:r>
              <a:rPr lang="en-US" dirty="0"/>
              <a:t> </a:t>
            </a:r>
            <a:r>
              <a:rPr lang="en-US" dirty="0" smtClean="0"/>
              <a:t>In your notebook or on a piece of notebook paper answer the following: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 smtClean="0"/>
              <a:t>What type of business are you interested in starting?</a:t>
            </a:r>
            <a:br>
              <a:rPr lang="en-US" dirty="0" smtClean="0"/>
            </a:br>
            <a:r>
              <a:rPr lang="en-US" dirty="0" smtClean="0"/>
              <a:t>2. Come up with a name for your business.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774327" y="4687634"/>
            <a:ext cx="2621293" cy="2170366"/>
            <a:chOff x="407034" y="1970369"/>
            <a:chExt cx="2621293" cy="2170366"/>
          </a:xfrm>
        </p:grpSpPr>
        <p:sp>
          <p:nvSpPr>
            <p:cNvPr id="4" name="Sun 3"/>
            <p:cNvSpPr/>
            <p:nvPr/>
          </p:nvSpPr>
          <p:spPr>
            <a:xfrm>
              <a:off x="407034" y="1970369"/>
              <a:ext cx="2621293" cy="2170366"/>
            </a:xfrm>
            <a:prstGeom prst="sun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37381" y="2767620"/>
              <a:ext cx="9817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American Typewriter"/>
                  <a:cs typeface="American Typewriter"/>
                </a:rPr>
                <a:t>An </a:t>
              </a:r>
            </a:p>
            <a:p>
              <a:pPr algn="ctr"/>
              <a:r>
                <a:rPr lang="en-US" b="1" dirty="0" smtClean="0">
                  <a:latin typeface="American Typewriter"/>
                  <a:cs typeface="American Typewriter"/>
                </a:rPr>
                <a:t>IDEA </a:t>
              </a:r>
              <a:r>
                <a:rPr lang="en-US" b="1" dirty="0" smtClean="0">
                  <a:cs typeface="American Typewriter"/>
                </a:rPr>
                <a:t>!</a:t>
              </a:r>
              <a:endParaRPr lang="en-US" b="1" dirty="0">
                <a:cs typeface="American Typewrite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06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>
            <a:normAutofit/>
          </a:bodyPr>
          <a:lstStyle/>
          <a:p>
            <a:r>
              <a:rPr lang="en-US" dirty="0" smtClean="0"/>
              <a:t>YAY!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YOU SOMEHOW GOT THE MONEY!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1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34" y="119546"/>
            <a:ext cx="89558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0000FF">
                      <a:alpha val="75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nard MT Condensed"/>
              </a:rPr>
              <a:t>7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glow rad="101600">
                  <a:srgbClr val="0000FF">
                    <a:alpha val="75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nard MT Condense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725" y="1042876"/>
            <a:ext cx="7749910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Apply </a:t>
            </a:r>
            <a:r>
              <a:rPr lang="en-US" sz="2800" dirty="0"/>
              <a:t>for local licenses and permits with the appropriate city and state government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 </a:t>
            </a:r>
            <a:r>
              <a:rPr lang="en-US" sz="2800" dirty="0"/>
              <a:t>general business license </a:t>
            </a:r>
            <a:r>
              <a:rPr lang="en-US" sz="2800" dirty="0" smtClean="0"/>
              <a:t>from the city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such </a:t>
            </a:r>
            <a:r>
              <a:rPr lang="en-US" sz="2800" dirty="0"/>
              <a:t>as liquor or lottery sales, you will need a federal license. 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If you want to  </a:t>
            </a:r>
            <a:r>
              <a:rPr lang="en-US" sz="2800" dirty="0"/>
              <a:t>perform professional </a:t>
            </a:r>
            <a:r>
              <a:rPr lang="en-US" sz="2800" dirty="0" smtClean="0"/>
              <a:t>services (nursing, daycare, </a:t>
            </a:r>
            <a:r>
              <a:rPr lang="en-US" sz="2800" dirty="0"/>
              <a:t>insurance sales, </a:t>
            </a:r>
            <a:r>
              <a:rPr lang="en-US" sz="2800" dirty="0" smtClean="0"/>
              <a:t>accounting, real estate etc…)  </a:t>
            </a:r>
            <a:r>
              <a:rPr lang="en-US" sz="2800" dirty="0"/>
              <a:t>you will need an occupational license</a:t>
            </a:r>
            <a:r>
              <a:rPr lang="en-US" sz="2800" dirty="0" smtClean="0"/>
              <a:t>.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25725" y="76764"/>
            <a:ext cx="4850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Abadi MT Condensed Extra Bold"/>
                <a:cs typeface="Abadi MT Condensed Extra Bold"/>
              </a:rPr>
              <a:t>Nine Months Before </a:t>
            </a:r>
            <a:r>
              <a:rPr lang="en-US" sz="2400" u="sng" dirty="0">
                <a:latin typeface="Abadi MT Condensed Extra Bold"/>
                <a:cs typeface="Abadi MT Condensed Extra Bold"/>
              </a:rPr>
              <a:t>Start-Up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6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4-11-24 20.01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87" y="0"/>
            <a:ext cx="2670147" cy="22373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534" y="0"/>
            <a:ext cx="89558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0000FF">
                      <a:alpha val="75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nard MT Condensed"/>
              </a:rPr>
              <a:t>8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glow rad="101600">
                  <a:srgbClr val="0000FF">
                    <a:alpha val="75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nard MT Condensed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639734" y="37572"/>
            <a:ext cx="4334933" cy="1723495"/>
          </a:xfrm>
          <a:prstGeom prst="wedgeEllipseCallout">
            <a:avLst>
              <a:gd name="adj1" fmla="val -82009"/>
              <a:gd name="adj2" fmla="val 3388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39734" y="295175"/>
            <a:ext cx="43349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alkduster"/>
                <a:cs typeface="Chalkduster"/>
              </a:rPr>
              <a:t>You </a:t>
            </a:r>
            <a:r>
              <a:rPr lang="en-US" sz="2400" dirty="0" smtClean="0">
                <a:latin typeface="Chalkduster"/>
                <a:cs typeface="Chalkduster"/>
              </a:rPr>
              <a:t>also</a:t>
            </a:r>
          </a:p>
          <a:p>
            <a:pPr algn="ctr"/>
            <a:r>
              <a:rPr lang="en-US" sz="2400" dirty="0" smtClean="0">
                <a:latin typeface="Chalkduster"/>
                <a:cs typeface="Chalkduster"/>
              </a:rPr>
              <a:t>might </a:t>
            </a:r>
            <a:r>
              <a:rPr lang="en-US" sz="2400" dirty="0">
                <a:latin typeface="Chalkduster"/>
                <a:cs typeface="Chalkduster"/>
              </a:rPr>
              <a:t>consider these other little </a:t>
            </a:r>
            <a:r>
              <a:rPr lang="en-US" sz="2400" dirty="0" smtClean="0">
                <a:latin typeface="Chalkduster"/>
                <a:cs typeface="Chalkduster"/>
              </a:rPr>
              <a:t>things.</a:t>
            </a:r>
            <a:endParaRPr lang="en-US" sz="2400" dirty="0">
              <a:latin typeface="Chalkduster"/>
              <a:cs typeface="Chalkduster"/>
            </a:endParaRPr>
          </a:p>
        </p:txBody>
      </p:sp>
      <p:sp>
        <p:nvSpPr>
          <p:cNvPr id="7" name="TextBox 6"/>
          <p:cNvSpPr txBox="1"/>
          <p:nvPr/>
        </p:nvSpPr>
        <p:spPr>
          <a:xfrm rot="20592577">
            <a:off x="621159" y="2371041"/>
            <a:ext cx="44275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merican Typewriter"/>
                <a:cs typeface="American Typewriter"/>
              </a:rPr>
              <a:t>Do you know the basics of </a:t>
            </a:r>
            <a:r>
              <a:rPr lang="en-US" sz="2800" dirty="0" smtClean="0">
                <a:latin typeface="American Typewriter"/>
                <a:cs typeface="American Typewriter"/>
              </a:rPr>
              <a:t>accounting or how </a:t>
            </a:r>
            <a:r>
              <a:rPr lang="en-US" sz="2800" dirty="0">
                <a:latin typeface="American Typewriter"/>
                <a:cs typeface="American Typewriter"/>
              </a:rPr>
              <a:t>to handle money?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6268" y="1761067"/>
            <a:ext cx="32173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merican Typewriter"/>
                <a:cs typeface="American Typewriter"/>
              </a:rPr>
              <a:t>Do you know about Website </a:t>
            </a:r>
            <a:r>
              <a:rPr lang="en-US" sz="2800" dirty="0">
                <a:latin typeface="American Typewriter"/>
                <a:cs typeface="American Typewriter"/>
              </a:rPr>
              <a:t>construction and “e-</a:t>
            </a:r>
            <a:r>
              <a:rPr lang="en-US" sz="2800" dirty="0" smtClean="0">
                <a:latin typeface="American Typewriter"/>
                <a:cs typeface="American Typewriter"/>
              </a:rPr>
              <a:t>commerce?</a:t>
            </a:r>
            <a:endParaRPr lang="en-US" sz="2800" dirty="0">
              <a:latin typeface="American Typewriter"/>
              <a:cs typeface="American Typewriter"/>
            </a:endParaRPr>
          </a:p>
        </p:txBody>
      </p:sp>
      <p:sp>
        <p:nvSpPr>
          <p:cNvPr id="10" name="TextBox 9"/>
          <p:cNvSpPr txBox="1"/>
          <p:nvPr/>
        </p:nvSpPr>
        <p:spPr>
          <a:xfrm rot="1097343">
            <a:off x="5655396" y="4346754"/>
            <a:ext cx="32173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merican Typewriter"/>
                <a:cs typeface="American Typewriter"/>
              </a:rPr>
              <a:t>Have </a:t>
            </a:r>
            <a:r>
              <a:rPr lang="en-US" sz="2800" dirty="0" smtClean="0">
                <a:latin typeface="American Typewriter"/>
                <a:cs typeface="American Typewriter"/>
              </a:rPr>
              <a:t>you </a:t>
            </a:r>
            <a:r>
              <a:rPr lang="en-US" sz="2800" dirty="0">
                <a:latin typeface="American Typewriter"/>
                <a:cs typeface="American Typewriter"/>
              </a:rPr>
              <a:t>successfully test marketed </a:t>
            </a:r>
            <a:r>
              <a:rPr lang="en-US" sz="2800" dirty="0" smtClean="0">
                <a:latin typeface="American Typewriter"/>
                <a:cs typeface="American Typewriter"/>
              </a:rPr>
              <a:t>your product </a:t>
            </a:r>
            <a:r>
              <a:rPr lang="en-US" sz="2800" dirty="0">
                <a:latin typeface="American Typewriter"/>
                <a:cs typeface="American Typewriter"/>
              </a:rPr>
              <a:t>or service?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3761" y="4366011"/>
            <a:ext cx="37517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merican Typewriter"/>
                <a:cs typeface="American Typewriter"/>
              </a:rPr>
              <a:t>Do </a:t>
            </a:r>
            <a:r>
              <a:rPr lang="en-US" sz="2800" dirty="0" smtClean="0">
                <a:latin typeface="American Typewriter"/>
                <a:cs typeface="American Typewriter"/>
              </a:rPr>
              <a:t>you </a:t>
            </a:r>
            <a:r>
              <a:rPr lang="en-US" sz="2800" dirty="0">
                <a:latin typeface="American Typewriter"/>
                <a:cs typeface="American Typewriter"/>
              </a:rPr>
              <a:t>have all the communications, computer and other business tools in place? </a:t>
            </a:r>
          </a:p>
        </p:txBody>
      </p:sp>
      <p:sp>
        <p:nvSpPr>
          <p:cNvPr id="12" name="Rectangle 11"/>
          <p:cNvSpPr/>
          <p:nvPr/>
        </p:nvSpPr>
        <p:spPr>
          <a:xfrm rot="20794019">
            <a:off x="3530244" y="3293365"/>
            <a:ext cx="24892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merican Typewriter"/>
                <a:cs typeface="American Typewriter"/>
              </a:rPr>
              <a:t>Do </a:t>
            </a:r>
            <a:r>
              <a:rPr lang="en-US" sz="2800" dirty="0" smtClean="0">
                <a:latin typeface="American Typewriter"/>
                <a:cs typeface="American Typewriter"/>
              </a:rPr>
              <a:t>you </a:t>
            </a:r>
            <a:r>
              <a:rPr lang="en-US" sz="2800" dirty="0">
                <a:latin typeface="American Typewriter"/>
                <a:cs typeface="American Typewriter"/>
              </a:rPr>
              <a:t>have the skills to use them?</a:t>
            </a:r>
          </a:p>
        </p:txBody>
      </p:sp>
    </p:spTree>
    <p:extLst>
      <p:ext uri="{BB962C8B-B14F-4D97-AF65-F5344CB8AC3E}">
        <p14:creationId xmlns:p14="http://schemas.microsoft.com/office/powerpoint/2010/main" val="103854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00" y="302358"/>
            <a:ext cx="7670800" cy="655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merican Typewriter"/>
                <a:cs typeface="American Typewriter"/>
              </a:rPr>
              <a:t>If you have everything else figured out, lets get ready to begin.</a:t>
            </a:r>
          </a:p>
          <a:p>
            <a:endParaRPr lang="en-US" dirty="0"/>
          </a:p>
          <a:p>
            <a:r>
              <a:rPr lang="en-US" sz="3600" dirty="0" smtClean="0">
                <a:latin typeface="American Typewriter"/>
                <a:cs typeface="American Typewriter"/>
              </a:rPr>
              <a:t>Will you need employees?</a:t>
            </a:r>
          </a:p>
          <a:p>
            <a:endParaRPr lang="en-US" sz="3600" dirty="0" smtClean="0">
              <a:latin typeface="American Typewriter"/>
              <a:cs typeface="American Typewriter"/>
            </a:endParaRPr>
          </a:p>
          <a:p>
            <a:r>
              <a:rPr lang="en-US" sz="3600" dirty="0" smtClean="0">
                <a:latin typeface="American Typewriter"/>
                <a:cs typeface="American Typewriter"/>
              </a:rPr>
              <a:t>If so how many?</a:t>
            </a:r>
          </a:p>
          <a:p>
            <a:endParaRPr lang="en-US" sz="3600" dirty="0">
              <a:latin typeface="American Typewriter"/>
              <a:cs typeface="American Typewriter"/>
            </a:endParaRPr>
          </a:p>
          <a:p>
            <a:r>
              <a:rPr lang="en-US" sz="3600" dirty="0" smtClean="0">
                <a:latin typeface="American Typewriter"/>
                <a:cs typeface="American Typewriter"/>
              </a:rPr>
              <a:t>How much will you pay them?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534" y="0"/>
            <a:ext cx="89558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0000FF">
                      <a:alpha val="75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nard MT Condensed"/>
              </a:rPr>
              <a:t>9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glow rad="101600">
                  <a:srgbClr val="0000FF">
                    <a:alpha val="75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3854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33907"/>
            <a:ext cx="9144000" cy="8525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dirty="0">
              <a:latin typeface="American Typewriter"/>
              <a:cs typeface="American Typewriter"/>
            </a:endParaRPr>
          </a:p>
          <a:p>
            <a:r>
              <a:rPr lang="en-US" sz="3600" dirty="0" smtClean="0">
                <a:latin typeface="American Typewriter"/>
                <a:cs typeface="American Typewriter"/>
              </a:rPr>
              <a:t>Will you provide them with health care insurance?</a:t>
            </a:r>
            <a:endParaRPr lang="en-US" sz="3600" dirty="0">
              <a:latin typeface="American Typewriter"/>
              <a:cs typeface="American Typewriter"/>
            </a:endParaRPr>
          </a:p>
          <a:p>
            <a:endParaRPr lang="en-US" sz="3600" dirty="0">
              <a:latin typeface="American Typewriter"/>
              <a:cs typeface="American Typewriter"/>
            </a:endParaRPr>
          </a:p>
          <a:p>
            <a:r>
              <a:rPr lang="en-US" sz="3600" dirty="0" smtClean="0">
                <a:latin typeface="American Typewriter"/>
                <a:cs typeface="American Typewriter"/>
              </a:rPr>
              <a:t>All </a:t>
            </a:r>
            <a:r>
              <a:rPr lang="en-US" sz="3600" dirty="0">
                <a:latin typeface="American Typewriter"/>
                <a:cs typeface="American Typewriter"/>
              </a:rPr>
              <a:t>businesses with over 50 full-time equivalent (FTE) employees provide health insurance for their full-time employees, or pay a per month “Employer Shared Responsibility Payment” on their federal tax return.</a:t>
            </a:r>
          </a:p>
          <a:p>
            <a:endParaRPr lang="en-US" sz="3600" dirty="0">
              <a:latin typeface="American Typewriter"/>
              <a:cs typeface="American Typewriter"/>
            </a:endParaRPr>
          </a:p>
          <a:p>
            <a:endParaRPr lang="en-US" sz="3600" dirty="0">
              <a:latin typeface="American Typewriter"/>
              <a:cs typeface="American Typewriter"/>
            </a:endParaRP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0534" y="0"/>
            <a:ext cx="89558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0000FF">
                      <a:alpha val="75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nard MT Condensed"/>
              </a:rPr>
              <a:t>10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glow rad="101600">
                  <a:srgbClr val="0000FF">
                    <a:alpha val="75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3854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33907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dirty="0">
              <a:latin typeface="American Typewriter"/>
              <a:cs typeface="American Typewriter"/>
            </a:endParaRPr>
          </a:p>
          <a:p>
            <a:r>
              <a:rPr lang="en-US" sz="3600" dirty="0" smtClean="0">
                <a:latin typeface="American Typewriter"/>
                <a:cs typeface="American Typewriter"/>
              </a:rPr>
              <a:t>What other things do you think you should plan for before opening for business?</a:t>
            </a:r>
            <a:endParaRPr lang="en-US" sz="3600" dirty="0">
              <a:latin typeface="American Typewriter"/>
              <a:cs typeface="American Typewrite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34" y="0"/>
            <a:ext cx="89558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0000FF">
                      <a:alpha val="75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nard MT Condensed"/>
              </a:rPr>
              <a:t>11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glow rad="101600">
                  <a:srgbClr val="0000FF">
                    <a:alpha val="75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1887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307"/>
            <a:ext cx="9144000" cy="6863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dirty="0">
              <a:latin typeface="American Typewriter"/>
              <a:cs typeface="American Typewriter"/>
            </a:endParaRPr>
          </a:p>
          <a:p>
            <a:r>
              <a:rPr lang="en-US" sz="3600" dirty="0" smtClean="0">
                <a:latin typeface="American Typewriter"/>
                <a:cs typeface="American Typewriter"/>
              </a:rPr>
              <a:t>FIVE YEARS LATER:</a:t>
            </a:r>
          </a:p>
          <a:p>
            <a:endParaRPr lang="en-US" sz="3600" dirty="0">
              <a:latin typeface="American Typewriter"/>
              <a:cs typeface="American Typewriter"/>
            </a:endParaRPr>
          </a:p>
          <a:p>
            <a:r>
              <a:rPr lang="en-US" sz="3600" dirty="0" smtClean="0">
                <a:latin typeface="American Typewriter"/>
                <a:cs typeface="American Typewriter"/>
              </a:rPr>
              <a:t>Your business has become bigger than you could have ever expected.</a:t>
            </a:r>
          </a:p>
          <a:p>
            <a:endParaRPr lang="en-US" sz="3600" dirty="0">
              <a:latin typeface="American Typewriter"/>
              <a:cs typeface="American Typewriter"/>
            </a:endParaRPr>
          </a:p>
          <a:p>
            <a:r>
              <a:rPr lang="en-US" sz="3600" dirty="0" smtClean="0">
                <a:latin typeface="American Typewriter"/>
                <a:cs typeface="American Typewriter"/>
              </a:rPr>
              <a:t>You need money to expand in a really big way!</a:t>
            </a:r>
          </a:p>
          <a:p>
            <a:endParaRPr lang="en-US" sz="3600" dirty="0">
              <a:latin typeface="American Typewriter"/>
              <a:cs typeface="American Typewriter"/>
            </a:endParaRPr>
          </a:p>
          <a:p>
            <a:r>
              <a:rPr lang="en-US" sz="3600" dirty="0" smtClean="0">
                <a:latin typeface="American Typewriter"/>
                <a:cs typeface="American Typewriter"/>
              </a:rPr>
              <a:t>What can you do with your business to get the money to do this?</a:t>
            </a:r>
          </a:p>
          <a:p>
            <a:endParaRPr lang="en-US" sz="3600" dirty="0">
              <a:latin typeface="American Typewriter"/>
              <a:cs typeface="American Typewrite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34" y="0"/>
            <a:ext cx="89558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0000FF">
                      <a:alpha val="75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nard MT Condensed"/>
              </a:rPr>
              <a:t>12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glow rad="101600">
                  <a:srgbClr val="0000FF">
                    <a:alpha val="75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31071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549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549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54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3034" y="1942919"/>
            <a:ext cx="2621293" cy="2170366"/>
            <a:chOff x="407034" y="1970369"/>
            <a:chExt cx="2621293" cy="2170366"/>
          </a:xfrm>
        </p:grpSpPr>
        <p:sp>
          <p:nvSpPr>
            <p:cNvPr id="5" name="Sun 4"/>
            <p:cNvSpPr/>
            <p:nvPr/>
          </p:nvSpPr>
          <p:spPr>
            <a:xfrm>
              <a:off x="407034" y="1970369"/>
              <a:ext cx="2621293" cy="2170366"/>
            </a:xfrm>
            <a:prstGeom prst="sun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37381" y="2767620"/>
              <a:ext cx="9817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American Typewriter"/>
                  <a:cs typeface="American Typewriter"/>
                </a:rPr>
                <a:t>An </a:t>
              </a:r>
            </a:p>
            <a:p>
              <a:pPr algn="ctr"/>
              <a:r>
                <a:rPr lang="en-US" b="1" dirty="0" smtClean="0">
                  <a:latin typeface="American Typewriter"/>
                  <a:cs typeface="American Typewriter"/>
                </a:rPr>
                <a:t>IDEA </a:t>
              </a:r>
              <a:r>
                <a:rPr lang="en-US" b="1" dirty="0" smtClean="0">
                  <a:cs typeface="American Typewriter"/>
                </a:rPr>
                <a:t>!</a:t>
              </a:r>
              <a:endParaRPr lang="en-US" b="1" dirty="0">
                <a:cs typeface="American Typewriter"/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2892861" y="3028102"/>
            <a:ext cx="944317" cy="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74327" y="2121289"/>
            <a:ext cx="1314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Bernard MT Condensed"/>
                <a:cs typeface="Bernard MT Condensed"/>
              </a:rPr>
              <a:t>BUT…</a:t>
            </a:r>
            <a:endParaRPr lang="en-US" sz="3600" dirty="0">
              <a:latin typeface="Bernard MT Condensed"/>
              <a:cs typeface="Bernard MT Condense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9175" y="366962"/>
            <a:ext cx="4906292" cy="1754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 you have the </a:t>
            </a:r>
            <a:r>
              <a:rPr lang="en-US" sz="3600" dirty="0" smtClean="0">
                <a:solidFill>
                  <a:srgbClr val="FF0000"/>
                </a:solidFill>
              </a:rPr>
              <a:t>skills </a:t>
            </a:r>
            <a:r>
              <a:rPr lang="en-US" sz="3600" dirty="0" smtClean="0"/>
              <a:t>that your business will need?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119176" y="2509337"/>
            <a:ext cx="4906291" cy="1754327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 you need a higher or specialized </a:t>
            </a:r>
            <a:r>
              <a:rPr lang="en-US" sz="3600" dirty="0" smtClean="0">
                <a:solidFill>
                  <a:srgbClr val="008000"/>
                </a:solidFill>
              </a:rPr>
              <a:t>education</a:t>
            </a:r>
            <a:r>
              <a:rPr lang="en-US" sz="3600" dirty="0" smtClean="0"/>
              <a:t> for your business to work?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119175" y="4683682"/>
            <a:ext cx="4906292" cy="175432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 you have </a:t>
            </a:r>
            <a:r>
              <a:rPr lang="en-US" sz="3600" dirty="0" smtClean="0">
                <a:solidFill>
                  <a:srgbClr val="0000FF"/>
                </a:solidFill>
              </a:rPr>
              <a:t>experience</a:t>
            </a:r>
            <a:r>
              <a:rPr lang="en-US" sz="3600" dirty="0" smtClean="0"/>
              <a:t> in some aspects of this business?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88327" y="457880"/>
            <a:ext cx="89558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0000FF">
                      <a:alpha val="75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nard MT Condensed"/>
              </a:rPr>
              <a:t>1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glow rad="101600">
                  <a:srgbClr val="0000FF">
                    <a:alpha val="75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nard MT Condense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1904" y="688712"/>
            <a:ext cx="244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dobe Caslon Pro Bold"/>
                <a:cs typeface="Adobe Caslon Pro Bold"/>
              </a:rPr>
              <a:t>(The Beginning)</a:t>
            </a:r>
            <a:endParaRPr lang="en-US" sz="2400" dirty="0">
              <a:latin typeface="Adobe Caslon Pro Bold"/>
              <a:cs typeface="Adobe Caslon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103854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549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549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30944"/>
            <a:ext cx="8229600" cy="60706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003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Minding Your Own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57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4-11-23 13.04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55700"/>
            <a:ext cx="77597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04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4-11-24 08.54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799"/>
            <a:ext cx="3771900" cy="17462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158" y="504684"/>
            <a:ext cx="8303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>
                <a:latin typeface="Abadi MT Condensed Extra Bold"/>
                <a:cs typeface="Abadi MT Condensed Extra Bold"/>
              </a:rPr>
              <a:t>Things You Should Know Before Trying to Start a Business</a:t>
            </a:r>
            <a:endParaRPr lang="en-US" sz="4800" u="sng" dirty="0">
              <a:latin typeface="Abadi MT Condensed Extra Bold"/>
              <a:cs typeface="Abadi MT Condensed Extra Bold"/>
            </a:endParaRPr>
          </a:p>
        </p:txBody>
      </p:sp>
      <p:pic>
        <p:nvPicPr>
          <p:cNvPr id="5" name="Picture 4" descr="Screenshot 2014-11-24 08.54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1751"/>
            <a:ext cx="3771900" cy="1851522"/>
          </a:xfrm>
          <a:prstGeom prst="rect">
            <a:avLst/>
          </a:prstGeom>
        </p:spPr>
      </p:pic>
      <p:pic>
        <p:nvPicPr>
          <p:cNvPr id="6" name="Picture 5" descr="Screenshot 2014-11-24 08.53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42" y="4391750"/>
            <a:ext cx="3842393" cy="1851523"/>
          </a:xfrm>
          <a:prstGeom prst="rect">
            <a:avLst/>
          </a:prstGeom>
        </p:spPr>
      </p:pic>
      <p:pic>
        <p:nvPicPr>
          <p:cNvPr id="7" name="Picture 6" descr="Screenshot 2014-11-24 08.53.4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42" y="2209799"/>
            <a:ext cx="3842393" cy="187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6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75902" y="3063829"/>
            <a:ext cx="2641600" cy="3395381"/>
            <a:chOff x="389467" y="3234266"/>
            <a:chExt cx="2641600" cy="3471333"/>
          </a:xfrm>
        </p:grpSpPr>
        <p:sp>
          <p:nvSpPr>
            <p:cNvPr id="2" name="Multiply 1"/>
            <p:cNvSpPr/>
            <p:nvPr/>
          </p:nvSpPr>
          <p:spPr>
            <a:xfrm>
              <a:off x="389467" y="3234266"/>
              <a:ext cx="2641600" cy="3471333"/>
            </a:xfrm>
            <a:prstGeom prst="mathMultiply">
              <a:avLst/>
            </a:prstGeom>
            <a:gradFill flip="none" rotWithShape="1">
              <a:gsLst>
                <a:gs pos="0">
                  <a:srgbClr val="D974D1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gradFill flip="none" rotWithShape="1">
                <a:gsLst>
                  <a:gs pos="0">
                    <a:srgbClr val="D974D1"/>
                  </a:gs>
                  <a:gs pos="71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86935" y="4353297"/>
              <a:ext cx="11683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Abadi MT Condensed Extra Bold"/>
                  <a:cs typeface="Abadi MT Condensed Extra Bold"/>
                </a:rPr>
                <a:t>IF</a:t>
              </a:r>
            </a:p>
            <a:p>
              <a:r>
                <a:rPr lang="en-US" sz="3600" dirty="0" smtClean="0">
                  <a:latin typeface="Abadi MT Condensed Extra Bold"/>
                  <a:cs typeface="Abadi MT Condensed Extra Bold"/>
                </a:rPr>
                <a:t>NO…</a:t>
              </a:r>
              <a:endParaRPr lang="en-US" sz="3600" dirty="0">
                <a:latin typeface="Abadi MT Condensed Extra Bold"/>
                <a:cs typeface="Abadi MT Condensed Extra Bold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1167295"/>
            <a:ext cx="1896534" cy="1896534"/>
            <a:chOff x="778933" y="880533"/>
            <a:chExt cx="1896534" cy="1896534"/>
          </a:xfrm>
        </p:grpSpPr>
        <p:sp>
          <p:nvSpPr>
            <p:cNvPr id="5" name="Smiley Face 4"/>
            <p:cNvSpPr/>
            <p:nvPr/>
          </p:nvSpPr>
          <p:spPr>
            <a:xfrm>
              <a:off x="778933" y="880533"/>
              <a:ext cx="1896534" cy="1896534"/>
            </a:xfrm>
            <a:prstGeom prst="smileyFace">
              <a:avLst/>
            </a:prstGeom>
            <a:gradFill flip="none" rotWithShape="1">
              <a:gsLst>
                <a:gs pos="14000">
                  <a:srgbClr val="CCFFCC"/>
                </a:gs>
                <a:gs pos="100000">
                  <a:schemeClr val="bg1"/>
                </a:gs>
                <a:gs pos="77000">
                  <a:srgbClr val="CCFFCC"/>
                </a:gs>
                <a:gs pos="29000">
                  <a:srgbClr val="CCFFCC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9202" y="880533"/>
              <a:ext cx="1236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badi MT Condensed Extra Bold"/>
                  <a:cs typeface="Abadi MT Condensed Extra Bold"/>
                </a:rPr>
                <a:t>IF YES…</a:t>
              </a:r>
              <a:endParaRPr lang="en-US" sz="2400" dirty="0">
                <a:latin typeface="Abadi MT Condensed Extra Bold"/>
                <a:cs typeface="Abadi MT Condensed Extra Bold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00290" y="3596888"/>
            <a:ext cx="7043710" cy="286232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Then you need to get the </a:t>
            </a:r>
            <a:r>
              <a:rPr lang="en-US" sz="3600" dirty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skills, </a:t>
            </a:r>
            <a:r>
              <a:rPr lang="en-US" sz="3600" dirty="0" smtClean="0">
                <a:solidFill>
                  <a:srgbClr val="0000FF"/>
                </a:solidFill>
              </a:rPr>
              <a:t>experience,</a:t>
            </a:r>
            <a:r>
              <a:rPr lang="en-US" sz="3600" dirty="0" smtClean="0"/>
              <a:t> and/or </a:t>
            </a:r>
            <a:r>
              <a:rPr lang="en-US" sz="3600" dirty="0" smtClean="0">
                <a:solidFill>
                  <a:srgbClr val="008000"/>
                </a:solidFill>
              </a:rPr>
              <a:t>education </a:t>
            </a:r>
            <a:r>
              <a:rPr lang="en-US" sz="3600" dirty="0" smtClean="0"/>
              <a:t>that you will need to succeed in this business OR find a partner who DOES have these attributes. 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100290" y="1001894"/>
            <a:ext cx="6903283" cy="23083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Then you could still benefit by speaking to someone in this business with more experience than you.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40534" y="18317"/>
            <a:ext cx="89558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0000FF">
                      <a:alpha val="75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nard MT Condensed"/>
              </a:rPr>
              <a:t>2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glow rad="101600">
                  <a:srgbClr val="0000FF">
                    <a:alpha val="75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nard MT Condense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4898" y="59299"/>
            <a:ext cx="19861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badi MT Condensed Extra Bold"/>
                <a:cs typeface="Abadi MT Condensed Extra Bold"/>
              </a:rPr>
              <a:t>A Year Before Start-Up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54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676400"/>
            <a:ext cx="3810000" cy="3619500"/>
          </a:xfrm>
          <a:prstGeom prst="rect">
            <a:avLst/>
          </a:prstGeom>
        </p:spPr>
      </p:pic>
      <p:pic>
        <p:nvPicPr>
          <p:cNvPr id="6" name="Picture 5" descr="Screenshot 2014-11-24 20.31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4933"/>
            <a:ext cx="3528752" cy="35009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merican Typewriter"/>
                <a:cs typeface="American Typewriter"/>
              </a:rPr>
              <a:t>Will your new business be…</a:t>
            </a:r>
            <a:endParaRPr lang="en-US" sz="3600" dirty="0">
              <a:latin typeface="American Typewriter"/>
              <a:cs typeface="American Typewri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5295900"/>
            <a:ext cx="352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merican Typewriter"/>
                <a:cs typeface="American Typewriter"/>
              </a:rPr>
              <a:t>A Sole </a:t>
            </a:r>
          </a:p>
          <a:p>
            <a:pPr algn="ctr"/>
            <a:r>
              <a:rPr lang="en-US" sz="3600" dirty="0" smtClean="0">
                <a:latin typeface="American Typewriter"/>
                <a:cs typeface="American Typewriter"/>
              </a:rPr>
              <a:t>Proprietorship</a:t>
            </a:r>
            <a:endParaRPr lang="en-US" sz="3600" dirty="0">
              <a:latin typeface="American Typewriter"/>
              <a:cs typeface="American Typewrit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5164667"/>
            <a:ext cx="352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merican Typewriter"/>
                <a:cs typeface="American Typewriter"/>
              </a:rPr>
              <a:t>A Partnership</a:t>
            </a:r>
            <a:endParaRPr lang="en-US" sz="3600" dirty="0">
              <a:latin typeface="American Typewriter"/>
              <a:cs typeface="American Typewrit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0668" y="3280833"/>
            <a:ext cx="169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merican Typewriter"/>
                <a:cs typeface="American Typewriter"/>
              </a:rPr>
              <a:t>OR</a:t>
            </a:r>
            <a:endParaRPr lang="en-US" sz="3600" dirty="0">
              <a:latin typeface="American Typewriter"/>
              <a:cs typeface="American Typewrit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534" y="153412"/>
            <a:ext cx="89558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0000FF">
                      <a:alpha val="75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nard MT Condensed"/>
              </a:rPr>
              <a:t>3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glow rad="101600">
                  <a:srgbClr val="0000FF">
                    <a:alpha val="75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72743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34" y="119546"/>
            <a:ext cx="89558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0000FF">
                      <a:alpha val="75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nard MT Condensed"/>
              </a:rPr>
              <a:t>4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glow rad="101600">
                  <a:srgbClr val="0000FF">
                    <a:alpha val="75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nard MT Condense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725" y="733246"/>
            <a:ext cx="774991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Abadi MT Condensed Extra Bold"/>
                <a:cs typeface="Abadi MT Condensed Extra Bold"/>
              </a:rPr>
              <a:t>Conduct </a:t>
            </a:r>
            <a:r>
              <a:rPr lang="en-US" sz="2800" dirty="0">
                <a:latin typeface="Abadi MT Condensed Extra Bold"/>
                <a:cs typeface="Abadi MT Condensed Extra Bold"/>
              </a:rPr>
              <a:t>research about your </a:t>
            </a:r>
            <a:r>
              <a:rPr lang="en-US" sz="2800" dirty="0" smtClean="0">
                <a:latin typeface="Abadi MT Condensed Extra Bold"/>
                <a:cs typeface="Abadi MT Condensed Extra Bold"/>
              </a:rPr>
              <a:t>business: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>
                <a:latin typeface="Abadi MT Condensed Extra Bold"/>
                <a:cs typeface="Abadi MT Condensed Extra Bold"/>
              </a:rPr>
              <a:t>Is there a need for your business or product?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>
                <a:latin typeface="Abadi MT Condensed Extra Bold"/>
                <a:cs typeface="Abadi MT Condensed Extra Bold"/>
              </a:rPr>
              <a:t>What is the competition like?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latin typeface="Abadi MT Condensed Extra Bold"/>
              <a:cs typeface="Abadi MT Condensed Extra Bold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Abadi MT Condensed Extra Bold"/>
                <a:cs typeface="Abadi MT Condensed Extra Bold"/>
              </a:rPr>
              <a:t>Schedule </a:t>
            </a:r>
            <a:r>
              <a:rPr lang="en-US" sz="2800" dirty="0">
                <a:latin typeface="Abadi MT Condensed Extra Bold"/>
                <a:cs typeface="Abadi MT Condensed Extra Bold"/>
              </a:rPr>
              <a:t>meetings with business professionals such as attorneys, accountants and bankers</a:t>
            </a:r>
            <a:r>
              <a:rPr lang="en-US" sz="2800" dirty="0" smtClean="0">
                <a:latin typeface="Abadi MT Condensed Extra Bold"/>
                <a:cs typeface="Abadi MT Condensed Extra Bold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latin typeface="Abadi MT Condensed Extra Bold"/>
              <a:cs typeface="Abadi MT Condensed Extra Bold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Abadi MT Condensed Extra Bold"/>
                <a:cs typeface="Abadi MT Condensed Extra Bold"/>
              </a:rPr>
              <a:t> </a:t>
            </a:r>
            <a:r>
              <a:rPr lang="en-US" sz="2800" dirty="0">
                <a:latin typeface="Abadi MT Condensed Extra Bold"/>
                <a:cs typeface="Abadi MT Condensed Extra Bold"/>
              </a:rPr>
              <a:t>Inquire about licensing and permit requirements for your type of business, tax implications and start-up costs</a:t>
            </a:r>
            <a:r>
              <a:rPr lang="en-US" sz="2800" dirty="0" smtClean="0">
                <a:latin typeface="Abadi MT Condensed Extra Bold"/>
                <a:cs typeface="Abadi MT Condensed Extra Bold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latin typeface="Abadi MT Condensed Extra Bold"/>
              <a:cs typeface="Abadi MT Condensed Extra Bold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Abadi MT Condensed Extra Bold"/>
                <a:cs typeface="Abadi MT Condensed Extra Bold"/>
              </a:rPr>
              <a:t> </a:t>
            </a:r>
            <a:r>
              <a:rPr lang="en-US" sz="2800" dirty="0">
                <a:latin typeface="Abadi MT Condensed Extra Bold"/>
                <a:cs typeface="Abadi MT Condensed Extra Bold"/>
              </a:rPr>
              <a:t>One year before start up you should also decide on a business </a:t>
            </a:r>
            <a:r>
              <a:rPr lang="en-US" sz="2800" dirty="0" smtClean="0">
                <a:latin typeface="Abadi MT Condensed Extra Bold"/>
                <a:cs typeface="Abadi MT Condensed Extra Bold"/>
              </a:rPr>
              <a:t>location </a:t>
            </a:r>
            <a:r>
              <a:rPr lang="en-US" sz="2800" dirty="0">
                <a:latin typeface="Abadi MT Condensed Extra Bold"/>
                <a:cs typeface="Abadi MT Condensed Extra Bold"/>
              </a:rPr>
              <a:t>and visit prospective properties</a:t>
            </a:r>
            <a:r>
              <a:rPr lang="en-US" sz="2800" dirty="0" smtClean="0">
                <a:latin typeface="Abadi MT Condensed Extra Bold"/>
                <a:cs typeface="Abadi MT Condensed Extra Bold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5725" y="76764"/>
            <a:ext cx="30742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Abadi MT Condensed Extra Bold"/>
                <a:cs typeface="Abadi MT Condensed Extra Bold"/>
              </a:rPr>
              <a:t>A Year Before Start-Up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10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34" y="119546"/>
            <a:ext cx="89558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0000FF">
                      <a:alpha val="75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nard MT Condensed"/>
              </a:rPr>
              <a:t>5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glow rad="101600">
                  <a:srgbClr val="0000FF">
                    <a:alpha val="75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nard MT Condense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725" y="567205"/>
            <a:ext cx="77499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/>
              <a:buChar char="•"/>
            </a:pPr>
            <a:endParaRPr lang="en-US" sz="2800" dirty="0">
              <a:latin typeface="Abadi MT Condensed Extra Bold"/>
              <a:cs typeface="Abadi MT Condensed Extra Bold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Abadi MT Condensed Extra Bold"/>
                <a:cs typeface="Abadi MT Condensed Extra Bold"/>
              </a:rPr>
              <a:t>Begin writing </a:t>
            </a:r>
            <a:r>
              <a:rPr lang="en-US" sz="2800" dirty="0">
                <a:latin typeface="Abadi MT Condensed Extra Bold"/>
                <a:cs typeface="Abadi MT Condensed Extra Bold"/>
              </a:rPr>
              <a:t>a business plan. </a:t>
            </a:r>
            <a:r>
              <a:rPr lang="en-US" sz="2800" u="sng" dirty="0">
                <a:latin typeface="Abadi MT Condensed Extra Bold"/>
                <a:cs typeface="Abadi MT Condensed Extra Bold"/>
              </a:rPr>
              <a:t>A business plan is a document that outlines the goals and objectives of your company</a:t>
            </a:r>
            <a:r>
              <a:rPr lang="en-US" sz="2800" u="sng" dirty="0" smtClean="0">
                <a:latin typeface="Abadi MT Condensed Extra Bold"/>
                <a:cs typeface="Abadi MT Condensed Extra Bold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latin typeface="Abadi MT Condensed Extra Bold"/>
              <a:cs typeface="Abadi MT Condensed Extra Bold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Abadi MT Condensed Extra Bold"/>
                <a:cs typeface="Abadi MT Condensed Extra Bold"/>
              </a:rPr>
              <a:t> </a:t>
            </a:r>
            <a:r>
              <a:rPr lang="en-US" sz="2800" dirty="0">
                <a:latin typeface="Abadi MT Condensed Extra Bold"/>
                <a:cs typeface="Abadi MT Condensed Extra Bold"/>
              </a:rPr>
              <a:t>The plan will allow you to </a:t>
            </a:r>
            <a:r>
              <a:rPr lang="en-US" sz="2800" dirty="0" smtClean="0">
                <a:latin typeface="Abadi MT Condensed Extra Bold"/>
                <a:cs typeface="Abadi MT Condensed Extra Bold"/>
              </a:rPr>
              <a:t>fine-tune </a:t>
            </a:r>
            <a:r>
              <a:rPr lang="en-US" sz="2800" dirty="0">
                <a:latin typeface="Abadi MT Condensed Extra Bold"/>
                <a:cs typeface="Abadi MT Condensed Extra Bold"/>
              </a:rPr>
              <a:t>your business idea and organize a budget. If you need </a:t>
            </a:r>
            <a:r>
              <a:rPr lang="en-US" sz="2800" dirty="0" smtClean="0">
                <a:latin typeface="Abadi MT Condensed Extra Bold"/>
                <a:cs typeface="Abadi MT Condensed Extra Bold"/>
              </a:rPr>
              <a:t>money </a:t>
            </a:r>
            <a:r>
              <a:rPr lang="en-US" sz="2800" dirty="0">
                <a:latin typeface="Abadi MT Condensed Extra Bold"/>
                <a:cs typeface="Abadi MT Condensed Extra Bold"/>
              </a:rPr>
              <a:t>for your business, </a:t>
            </a:r>
            <a:r>
              <a:rPr lang="en-US" sz="2800" dirty="0" smtClean="0">
                <a:latin typeface="Abadi MT Condensed Extra Bold"/>
                <a:cs typeface="Abadi MT Condensed Extra Bold"/>
              </a:rPr>
              <a:t>any bank or investor will </a:t>
            </a:r>
            <a:r>
              <a:rPr lang="en-US" sz="2800" dirty="0">
                <a:latin typeface="Abadi MT Condensed Extra Bold"/>
                <a:cs typeface="Abadi MT Condensed Extra Bold"/>
              </a:rPr>
              <a:t>want to view your business plan.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5725" y="76764"/>
            <a:ext cx="30742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Abadi MT Condensed Extra Bold"/>
                <a:cs typeface="Abadi MT Condensed Extra Bold"/>
              </a:rPr>
              <a:t>A Year Before Start-Up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54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-4762"/>
            <a:ext cx="4165600" cy="1143000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>Got Money?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95018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Have you saved up enough money to start the kind of business you are thinking of?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If not….</a:t>
            </a:r>
          </a:p>
        </p:txBody>
      </p:sp>
      <p:pic>
        <p:nvPicPr>
          <p:cNvPr id="4" name="Picture 3" descr="Screenshot 2014-11-24 08.54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1" y="2514600"/>
            <a:ext cx="4639732" cy="2148047"/>
          </a:xfrm>
          <a:prstGeom prst="rect">
            <a:avLst/>
          </a:prstGeom>
        </p:spPr>
      </p:pic>
      <p:pic>
        <p:nvPicPr>
          <p:cNvPr id="6" name="Picture 5" descr="Screenshot 2014-11-24 19.46.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7" y="1163638"/>
            <a:ext cx="2692400" cy="28194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639734" y="291571"/>
            <a:ext cx="4165599" cy="1693333"/>
            <a:chOff x="4639734" y="291571"/>
            <a:chExt cx="4165599" cy="1693333"/>
          </a:xfrm>
        </p:grpSpPr>
        <p:sp>
          <p:nvSpPr>
            <p:cNvPr id="7" name="Oval Callout 6"/>
            <p:cNvSpPr/>
            <p:nvPr/>
          </p:nvSpPr>
          <p:spPr>
            <a:xfrm>
              <a:off x="4639734" y="291571"/>
              <a:ext cx="4165599" cy="1693333"/>
            </a:xfrm>
            <a:prstGeom prst="wedgeEllipseCallout">
              <a:avLst>
                <a:gd name="adj1" fmla="val -87700"/>
                <a:gd name="adj2" fmla="val 8811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78399" y="563473"/>
              <a:ext cx="34543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Chalkduster"/>
                  <a:cs typeface="Chalkduster"/>
                </a:rPr>
                <a:t>Just so </a:t>
              </a:r>
              <a:r>
                <a:rPr lang="en-US" sz="3600" dirty="0" err="1" smtClean="0">
                  <a:latin typeface="Chalkduster"/>
                  <a:cs typeface="Chalkduster"/>
                </a:rPr>
                <a:t>ya</a:t>
              </a:r>
              <a:r>
                <a:rPr lang="en-US" sz="3600" dirty="0" smtClean="0">
                  <a:latin typeface="Chalkduster"/>
                  <a:cs typeface="Chalkduster"/>
                </a:rPr>
                <a:t> know….</a:t>
              </a:r>
              <a:endParaRPr lang="en-US" sz="3600" dirty="0">
                <a:latin typeface="Chalkduster"/>
                <a:cs typeface="Chalkduster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0534" y="119546"/>
            <a:ext cx="89558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0000FF">
                      <a:alpha val="75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nard MT Condensed"/>
              </a:rPr>
              <a:t>6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glow rad="101600">
                  <a:srgbClr val="0000FF">
                    <a:alpha val="75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56739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lan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lan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34" y="1076743"/>
            <a:ext cx="914400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rial Black"/>
                <a:cs typeface="Arial Black"/>
              </a:rPr>
              <a:t>Do you have any rich relatives or friends who would be willing to lend you the money for your start up costs</a:t>
            </a:r>
            <a:r>
              <a:rPr lang="en-US" sz="3600" dirty="0" smtClean="0">
                <a:latin typeface="Arial Black"/>
                <a:cs typeface="Arial Black"/>
              </a:rPr>
              <a:t>?</a:t>
            </a:r>
          </a:p>
          <a:p>
            <a:endParaRPr lang="en-US" sz="3600" dirty="0">
              <a:latin typeface="Arial Black"/>
              <a:cs typeface="Arial Black"/>
            </a:endParaRPr>
          </a:p>
          <a:p>
            <a:r>
              <a:rPr lang="en-US" sz="3600" dirty="0">
                <a:latin typeface="Arial Black"/>
                <a:cs typeface="Arial Black"/>
              </a:rPr>
              <a:t>			If not</a:t>
            </a:r>
            <a:r>
              <a:rPr lang="en-US" sz="3600" dirty="0" smtClean="0">
                <a:latin typeface="Arial Black"/>
                <a:cs typeface="Arial Black"/>
              </a:rPr>
              <a:t>…</a:t>
            </a:r>
          </a:p>
          <a:p>
            <a:endParaRPr lang="en-US" sz="3600" dirty="0">
              <a:latin typeface="Arial Black"/>
              <a:cs typeface="Arial Black"/>
            </a:endParaRPr>
          </a:p>
          <a:p>
            <a:r>
              <a:rPr lang="en-US" sz="3600" dirty="0">
                <a:latin typeface="Arial Black"/>
                <a:cs typeface="Arial Black"/>
              </a:rPr>
              <a:t>You are going to have to speak to a bank about a small business loan !</a:t>
            </a:r>
          </a:p>
        </p:txBody>
      </p:sp>
      <p:sp>
        <p:nvSpPr>
          <p:cNvPr id="3" name="Rectangle 2"/>
          <p:cNvSpPr/>
          <p:nvPr/>
        </p:nvSpPr>
        <p:spPr>
          <a:xfrm>
            <a:off x="40534" y="119546"/>
            <a:ext cx="89558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0000FF">
                      <a:alpha val="75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nard MT Condensed"/>
              </a:rPr>
              <a:t>6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glow rad="101600">
                  <a:srgbClr val="0000FF">
                    <a:alpha val="75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3854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4-11-24 08.54.4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23950" r="1815" b="20040"/>
          <a:stretch/>
        </p:blipFill>
        <p:spPr>
          <a:xfrm>
            <a:off x="30140" y="4351867"/>
            <a:ext cx="9113860" cy="1845734"/>
          </a:xfrm>
          <a:prstGeom prst="rect">
            <a:avLst/>
          </a:prstGeom>
        </p:spPr>
      </p:pic>
      <p:pic>
        <p:nvPicPr>
          <p:cNvPr id="4" name="Picture 3" descr="Screenshot 2014-11-24 19.46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" y="119546"/>
            <a:ext cx="2692400" cy="28194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639734" y="291571"/>
            <a:ext cx="4165599" cy="1693333"/>
            <a:chOff x="4639734" y="291571"/>
            <a:chExt cx="4165599" cy="1693333"/>
          </a:xfrm>
        </p:grpSpPr>
        <p:sp>
          <p:nvSpPr>
            <p:cNvPr id="6" name="Oval Callout 5"/>
            <p:cNvSpPr/>
            <p:nvPr/>
          </p:nvSpPr>
          <p:spPr>
            <a:xfrm>
              <a:off x="4639734" y="291571"/>
              <a:ext cx="4165599" cy="1693333"/>
            </a:xfrm>
            <a:prstGeom prst="wedgeEllipseCallout">
              <a:avLst>
                <a:gd name="adj1" fmla="val -90546"/>
                <a:gd name="adj2" fmla="val 4611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78399" y="563473"/>
              <a:ext cx="34543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Chalkduster"/>
                  <a:cs typeface="Chalkduster"/>
                </a:rPr>
                <a:t>Just so </a:t>
              </a:r>
              <a:r>
                <a:rPr lang="en-US" sz="3600" dirty="0" err="1" smtClean="0">
                  <a:latin typeface="Chalkduster"/>
                  <a:cs typeface="Chalkduster"/>
                </a:rPr>
                <a:t>ya</a:t>
              </a:r>
              <a:r>
                <a:rPr lang="en-US" sz="3600" dirty="0" smtClean="0">
                  <a:latin typeface="Chalkduster"/>
                  <a:cs typeface="Chalkduster"/>
                </a:rPr>
                <a:t> know….</a:t>
              </a:r>
              <a:endParaRPr lang="en-US" sz="3600" dirty="0">
                <a:latin typeface="Chalkduster"/>
                <a:cs typeface="Chalkduster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0534" y="119546"/>
            <a:ext cx="89558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0000FF">
                      <a:alpha val="75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nard MT Condensed"/>
              </a:rPr>
              <a:t>6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glow rad="101600">
                  <a:srgbClr val="0000FF">
                    <a:alpha val="75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3854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661</Words>
  <Application>Microsoft Macintosh PowerPoint</Application>
  <PresentationFormat>On-screen Show (4:3)</PresentationFormat>
  <Paragraphs>108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DO NOW: You are going to start your own business. In your notebook or on a piece of notebook paper answer the following:  1. What type of business are you interested in starting? 2. Come up with a name for your business.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Got Money?</vt:lpstr>
      <vt:lpstr>PowerPoint Presentation</vt:lpstr>
      <vt:lpstr>PowerPoint Presentation</vt:lpstr>
      <vt:lpstr>YAY!  YOU SOMEHOW GOT THE MONEY!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Macbook Pro</dc:creator>
  <cp:lastModifiedBy>Macbook Pro</cp:lastModifiedBy>
  <cp:revision>37</cp:revision>
  <dcterms:created xsi:type="dcterms:W3CDTF">2014-11-23T16:45:13Z</dcterms:created>
  <dcterms:modified xsi:type="dcterms:W3CDTF">2014-11-25T14:20:52Z</dcterms:modified>
</cp:coreProperties>
</file>