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  <p:sldMasterId id="2147483656" r:id="rId3"/>
    <p:sldMasterId id="2147483680" r:id="rId4"/>
  </p:sldMasterIdLst>
  <p:notesMasterIdLst>
    <p:notesMasterId r:id="rId31"/>
  </p:notesMasterIdLst>
  <p:sldIdLst>
    <p:sldId id="276" r:id="rId5"/>
    <p:sldId id="277" r:id="rId6"/>
    <p:sldId id="279" r:id="rId7"/>
    <p:sldId id="280" r:id="rId8"/>
    <p:sldId id="281" r:id="rId9"/>
    <p:sldId id="284" r:id="rId10"/>
    <p:sldId id="285" r:id="rId11"/>
    <p:sldId id="286" r:id="rId12"/>
    <p:sldId id="288" r:id="rId13"/>
    <p:sldId id="289" r:id="rId14"/>
    <p:sldId id="290" r:id="rId15"/>
    <p:sldId id="291" r:id="rId16"/>
    <p:sldId id="293" r:id="rId17"/>
    <p:sldId id="294" r:id="rId18"/>
    <p:sldId id="295" r:id="rId19"/>
    <p:sldId id="297" r:id="rId20"/>
    <p:sldId id="298" r:id="rId21"/>
    <p:sldId id="300" r:id="rId22"/>
    <p:sldId id="301" r:id="rId23"/>
    <p:sldId id="303" r:id="rId24"/>
    <p:sldId id="304" r:id="rId25"/>
    <p:sldId id="305" r:id="rId26"/>
    <p:sldId id="306" r:id="rId27"/>
    <p:sldId id="307" r:id="rId28"/>
    <p:sldId id="309" r:id="rId29"/>
    <p:sldId id="31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00"/>
    <a:srgbClr val="0064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3" autoAdjust="0"/>
    <p:restoredTop sz="93165" autoAdjust="0"/>
  </p:normalViewPr>
  <p:slideViewPr>
    <p:cSldViewPr snapToGrid="0">
      <p:cViewPr varScale="1">
        <p:scale>
          <a:sx n="84" d="100"/>
          <a:sy n="84" d="100"/>
        </p:scale>
        <p:origin x="16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3" Type="http://schemas.openxmlformats.org/officeDocument/2006/relationships/slide" Target="slides/slide4.xml"/><Relationship Id="rId21" Type="http://schemas.openxmlformats.org/officeDocument/2006/relationships/slide" Target="slides/slide23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2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6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5.xml"/><Relationship Id="rId10" Type="http://schemas.openxmlformats.org/officeDocument/2006/relationships/slide" Target="slides/slide11.xml"/><Relationship Id="rId19" Type="http://schemas.openxmlformats.org/officeDocument/2006/relationships/slide" Target="slides/slide2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FA45910-AA76-4DBD-B3EE-C2B9B36E0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6C650F-EDBB-4BCC-9C4D-37CFA434BAEC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Photo Credit: © Belinda Wright/DRK Photo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25D605-8416-4F40-A7FA-42E4CAEE899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84164E-45D2-44C8-9B7D-691AB650F807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EB1C0D-3635-4C40-A0C8-7E0C9FD24893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018FFB-2609-4117-B494-537CA40C1D72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04C32E-1C10-435D-B88F-BCBDE967D3D9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42CDA1-BA7A-4A56-BF5E-0811AA7F0DAD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665E42-67DC-4654-89A7-524BE7D9A851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36277E-CCD4-4F31-BCF9-C3CEE340A4C9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0A5082-5651-4002-B572-B0813266C560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1982C-0D50-4B6A-94BE-957DC105298D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0A8367-55BD-4E84-8AB7-73DF950B870C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D795C6-482F-46E8-BE4F-5D13CBF3F77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The ocean can be divided into zones based on light penetration and into zones based on depth and the distance from shore.</a:t>
            </a:r>
            <a:r>
              <a:rPr lang="en-US" altLang="en-US" smtClean="0">
                <a:latin typeface="Arial" panose="020B0604020202020204" pitchFamily="34" charset="0"/>
              </a:rPr>
              <a:t> Each zone contains a characteristic assemblage of organisms.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410A7A-0914-43FB-A775-759386C6DBBD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025ACA-702F-4465-B9AD-06BF93D777E7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7CC8A6-2DD0-401E-9ED0-C6874610FD6C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1E8327-8CF0-4AA8-A184-BD8C781AFE73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4F7B64-F23A-4C00-9344-882608AEC9CF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B44FCE-32F3-4660-B51F-1D9F6817C2D4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CB816A-5200-4D3B-B947-7F444D415243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7E8D6C-3C32-4883-AAFF-CED6BC6BB133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38577C-28BC-42F4-9E9A-864D1715F7B8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F9C20B-FE6A-463D-B9DA-A1AD0FD1FA14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FF195B-23E8-4A1D-9E34-B04FEA760A77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4FBE9F-FC8F-4100-98EA-7FCABFA0B2FF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7F2ABF-E1EA-4F11-9B53-2097A45BEB69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719198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48954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3505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350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82796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511228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823990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42410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800795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Slide Number Placeholder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53632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424872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59077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29036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783822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375452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4151247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0"/>
            <a:ext cx="22177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0081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145468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1879707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85747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437091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9735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095375"/>
            <a:ext cx="419735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10629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Slide Number Placeholder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3001528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183716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414537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1131363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84736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4120155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9537668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0"/>
            <a:ext cx="2168525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547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818311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163878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1674181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456265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75125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095375"/>
            <a:ext cx="4175125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9002372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147033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53585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7213" y="0"/>
            <a:ext cx="35814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1013" y="0"/>
            <a:ext cx="3582987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6117253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5070921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9600896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608902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2392748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-504825"/>
            <a:ext cx="2189162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8" y="-504825"/>
            <a:ext cx="6419850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59725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44874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190220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835845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6808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5700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Resources/ch04_sectn04_quiz.qtb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7213" y="0"/>
            <a:ext cx="73167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50000"/>
              </a:spcAft>
            </a:pPr>
            <a:endParaRPr lang="en-US" altLang="en-US" sz="4000">
              <a:solidFill>
                <a:srgbClr val="A50000"/>
              </a:solidFill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000" b="0"/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End Show</a:t>
            </a:r>
          </a:p>
        </p:txBody>
      </p:sp>
      <p:sp>
        <p:nvSpPr>
          <p:cNvPr id="63502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1037" name="Picture 16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6" name="Rectangle 18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200" smtClean="0"/>
              <a:t>Slide </a:t>
            </a:r>
          </a:p>
          <a:p>
            <a:pPr algn="r" eaLnBrk="1" hangingPunct="1">
              <a:defRPr/>
            </a:pPr>
            <a:fld id="{0FBA5F0B-20B5-4096-88B1-2F1992048388}" type="slidenum">
              <a:rPr lang="en-US" altLang="en-US" sz="1200" smtClean="0"/>
              <a:pPr algn="r" eaLnBrk="1" hangingPunct="1">
                <a:defRPr/>
              </a:pPr>
              <a:t>‹#›</a:t>
            </a:fld>
            <a:r>
              <a:rPr lang="en-US" altLang="en-US" sz="1200" smtClean="0"/>
              <a:t> of 39</a:t>
            </a:r>
            <a:endParaRPr lang="en-US" altLang="en-US" sz="14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4000" b="1">
          <a:solidFill>
            <a:srgbClr val="A50000"/>
          </a:solidFill>
          <a:latin typeface="+mn-lt"/>
          <a:ea typeface="+mn-ea"/>
          <a:cs typeface="+mn-cs"/>
        </a:defRPr>
      </a:lvl1pPr>
      <a:lvl2pPr marL="287338" indent="169863" algn="l" rtl="0" eaLnBrk="0" fontAlgn="base" hangingPunct="0">
        <a:spcBef>
          <a:spcPct val="0"/>
        </a:spcBef>
        <a:spcAft>
          <a:spcPct val="50000"/>
        </a:spcAft>
        <a:buChar char="–"/>
        <a:defRPr sz="4000" b="1">
          <a:solidFill>
            <a:srgbClr val="006400"/>
          </a:solidFill>
          <a:latin typeface="+mn-lt"/>
          <a:ea typeface="+mn-ea"/>
        </a:defRPr>
      </a:lvl2pPr>
      <a:lvl3pPr marL="401638" indent="512763" algn="l" rtl="0" eaLnBrk="0" fontAlgn="base" hangingPunct="0">
        <a:spcBef>
          <a:spcPct val="0"/>
        </a:spcBef>
        <a:spcAft>
          <a:spcPct val="5000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515938" indent="515938" algn="l" rtl="0" eaLnBrk="0" fontAlgn="base" hangingPunct="0">
        <a:spcBef>
          <a:spcPct val="0"/>
        </a:spcBef>
        <a:spcAft>
          <a:spcPct val="50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04913" indent="60325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5pPr>
      <a:lvl6pPr marL="16621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6pPr>
      <a:lvl7pPr marL="21193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7pPr>
      <a:lvl8pPr marL="25765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8pPr>
      <a:lvl9pPr marL="30337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8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8709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87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87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587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0"/>
              </a:spcBef>
              <a:spcAft>
                <a:spcPct val="75000"/>
              </a:spcAft>
            </a:pPr>
            <a:endParaRPr lang="en-US" altLang="en-US" sz="3200">
              <a:solidFill>
                <a:srgbClr val="000080"/>
              </a:solidFill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000" b="0"/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End Show</a:t>
            </a:r>
          </a:p>
        </p:txBody>
      </p:sp>
      <p:sp>
        <p:nvSpPr>
          <p:cNvPr id="458767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1776413" y="0"/>
            <a:ext cx="281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4-4 Aquatic Ecosystems</a:t>
            </a:r>
          </a:p>
        </p:txBody>
      </p:sp>
      <p:pic>
        <p:nvPicPr>
          <p:cNvPr id="2062" name="Picture 17" descr="arr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8" descr="ke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400300"/>
            <a:ext cx="6731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872038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65" name="Picture 29" descr="logo_p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8783" name="Rectangle 31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200" smtClean="0"/>
              <a:t>Slide </a:t>
            </a:r>
          </a:p>
          <a:p>
            <a:pPr algn="r" eaLnBrk="1" hangingPunct="1">
              <a:defRPr/>
            </a:pPr>
            <a:fld id="{34F5A3B2-B6A1-4289-B1D2-86A89B7044E2}" type="slidenum">
              <a:rPr lang="en-US" altLang="en-US" sz="1200" smtClean="0"/>
              <a:pPr algn="r" eaLnBrk="1" hangingPunct="1">
                <a:defRPr/>
              </a:pPr>
              <a:t>‹#›</a:t>
            </a:fld>
            <a:r>
              <a:rPr lang="en-US" altLang="en-US" sz="1200" smtClean="0"/>
              <a:t> of 39</a:t>
            </a:r>
            <a:endParaRPr lang="en-US" altLang="en-US" sz="14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75000"/>
        </a:spcAft>
        <a:buChar char="•"/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indent="-749300" algn="l" rtl="0" eaLnBrk="0" fontAlgn="base" hangingPunct="0">
        <a:spcBef>
          <a:spcPct val="100000"/>
        </a:spcBef>
        <a:spcAft>
          <a:spcPct val="25000"/>
        </a:spcAft>
        <a:buChar char="–"/>
        <a:tabLst>
          <a:tab pos="1828800" algn="l"/>
        </a:tabLst>
        <a:defRPr sz="2800" b="1">
          <a:solidFill>
            <a:schemeClr val="tx1"/>
          </a:solidFill>
          <a:latin typeface="+mn-lt"/>
          <a:ea typeface="+mn-ea"/>
        </a:defRPr>
      </a:lvl2pPr>
      <a:lvl3pPr marL="1557338" indent="-236538" algn="l" rtl="0" eaLnBrk="0" fontAlgn="base" hangingPunct="0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indent="-300038" algn="l" rtl="0" eaLnBrk="0" fontAlgn="base" hangingPunct="0">
        <a:spcBef>
          <a:spcPct val="0"/>
        </a:spcBef>
        <a:spcAft>
          <a:spcPct val="25000"/>
        </a:spcAft>
        <a:buChar char="–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eaLnBrk="0" fontAlgn="base" hangingPunct="0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872038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5471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2304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50000"/>
              </a:spcAft>
            </a:pPr>
            <a:endParaRPr lang="en-US" altLang="en-US" sz="3200">
              <a:solidFill>
                <a:srgbClr val="000080"/>
              </a:solidFill>
            </a:endParaRPr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000" b="0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End Show</a:t>
            </a:r>
          </a:p>
        </p:txBody>
      </p:sp>
      <p:sp>
        <p:nvSpPr>
          <p:cNvPr id="230415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3086" name="Rectangle 16"/>
          <p:cNvSpPr>
            <a:spLocks noChangeArrowheads="1"/>
          </p:cNvSpPr>
          <p:nvPr/>
        </p:nvSpPr>
        <p:spPr bwMode="auto">
          <a:xfrm>
            <a:off x="1776413" y="0"/>
            <a:ext cx="281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4-4 Aquatic Ecosystems</a:t>
            </a:r>
          </a:p>
        </p:txBody>
      </p:sp>
      <p:pic>
        <p:nvPicPr>
          <p:cNvPr id="3087" name="Picture 17" descr="arr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0" descr="logo_p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21" name="Rectangle 21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200" smtClean="0"/>
              <a:t>Slide </a:t>
            </a:r>
          </a:p>
          <a:p>
            <a:pPr algn="r" eaLnBrk="1" hangingPunct="1">
              <a:defRPr/>
            </a:pPr>
            <a:fld id="{CC163F00-9560-42C6-95C2-2373CED70DF1}" type="slidenum">
              <a:rPr lang="en-US" altLang="en-US" sz="1200" smtClean="0"/>
              <a:pPr algn="r" eaLnBrk="1" hangingPunct="1">
                <a:defRPr/>
              </a:pPr>
              <a:t>‹#›</a:t>
            </a:fld>
            <a:r>
              <a:rPr lang="en-US" altLang="en-US" sz="1200" smtClean="0"/>
              <a:t> of 39</a:t>
            </a:r>
            <a:endParaRPr lang="en-US" altLang="en-US" sz="14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tabLst>
          <a:tab pos="1255713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tabLst>
          <a:tab pos="1255713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287338" indent="4763" algn="l" rtl="0" eaLnBrk="0" fontAlgn="base" hangingPunct="0">
        <a:spcBef>
          <a:spcPct val="25000"/>
        </a:spcBef>
        <a:spcAft>
          <a:spcPct val="25000"/>
        </a:spcAft>
        <a:buFont typeface="Arial" panose="020B0604020202020204" pitchFamily="34" charset="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25000"/>
        </a:spcBef>
        <a:spcAft>
          <a:spcPct val="25000"/>
        </a:spcAft>
        <a:buSzPct val="12500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25000"/>
        </a:spcBef>
        <a:spcAft>
          <a:spcPct val="25000"/>
        </a:spcAft>
        <a:buSzPct val="125000"/>
        <a:buFont typeface="Wingdings" panose="05000000000000000000" pitchFamily="2" charset="2"/>
        <a:buChar char="»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o section open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7715" name="Rectangle 3"/>
          <p:cNvSpPr>
            <a:spLocks noChangeArrowheads="1"/>
          </p:cNvSpPr>
          <p:nvPr/>
        </p:nvSpPr>
        <p:spPr bwMode="auto">
          <a:xfrm>
            <a:off x="-14288" y="20638"/>
            <a:ext cx="3840163" cy="1952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5026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12677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1325" y="61833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50000"/>
              </a:spcAft>
            </a:pPr>
            <a:endParaRPr lang="en-US" altLang="en-US" sz="3200">
              <a:solidFill>
                <a:srgbClr val="000080"/>
              </a:solidFill>
            </a:endParaRPr>
          </a:p>
        </p:txBody>
      </p:sp>
      <p:pic>
        <p:nvPicPr>
          <p:cNvPr id="4105" name="Picture 9" descr="logo_p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000" b="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58288" cy="333375"/>
          </a:xfrm>
          <a:prstGeom prst="rect">
            <a:avLst/>
          </a:prstGeom>
          <a:solidFill>
            <a:srgbClr val="2C2C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1267725" name="Rectangle 1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4110" name="Picture 14" descr="red butt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End Show</a:t>
            </a:r>
          </a:p>
        </p:txBody>
      </p:sp>
      <p:sp>
        <p:nvSpPr>
          <p:cNvPr id="1267728" name="Rectangle 1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96238" y="63087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4113" name="Picture 17" descr="section quiz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919413"/>
            <a:ext cx="27574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QT_icon">
            <a:hlinkClick r:id="rId17" action="ppaction://hlinkfil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2730500"/>
            <a:ext cx="22113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4016375" y="2659063"/>
            <a:ext cx="936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i="1">
                <a:solidFill>
                  <a:schemeClr val="tx1"/>
                </a:solidFill>
              </a:rPr>
              <a:t>- or -</a:t>
            </a:r>
          </a:p>
        </p:txBody>
      </p:sp>
      <p:pic>
        <p:nvPicPr>
          <p:cNvPr id="4116" name="Picture 20" descr="sectionQUIZ_BAR copy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06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152525" y="2276475"/>
            <a:ext cx="231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Continue to: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5286375" y="2273300"/>
            <a:ext cx="259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Click to Launch: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4288" y="-504825"/>
            <a:ext cx="10699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67736" name="Rectangle 24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200" smtClean="0"/>
              <a:t>Slide </a:t>
            </a:r>
          </a:p>
          <a:p>
            <a:pPr algn="r" eaLnBrk="1" hangingPunct="1">
              <a:defRPr/>
            </a:pPr>
            <a:fld id="{E7638CC6-3C0B-4B95-A594-480E365E0CCA}" type="slidenum">
              <a:rPr lang="en-US" altLang="en-US" sz="1200" smtClean="0"/>
              <a:pPr algn="r" eaLnBrk="1" hangingPunct="1">
                <a:defRPr/>
              </a:pPr>
              <a:t>‹#›</a:t>
            </a:fld>
            <a:r>
              <a:rPr lang="en-US" altLang="en-US" sz="1200" smtClean="0"/>
              <a:t> of 39</a:t>
            </a:r>
            <a:endParaRPr lang="en-US" altLang="en-US" sz="14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509588" indent="-52388" algn="l" rtl="0" eaLnBrk="0" fontAlgn="base" hangingPunct="0">
        <a:spcBef>
          <a:spcPct val="0"/>
        </a:spcBef>
        <a:spcAft>
          <a:spcPct val="50000"/>
        </a:spcAft>
        <a:buChar char="–"/>
        <a:defRPr sz="2800" b="1">
          <a:solidFill>
            <a:srgbClr val="006400"/>
          </a:solidFill>
          <a:latin typeface="+mn-lt"/>
          <a:ea typeface="+mn-ea"/>
        </a:defRPr>
      </a:lvl2pPr>
      <a:lvl3pPr marL="625475" indent="288925" algn="l" rtl="0" eaLnBrk="0" fontAlgn="base" hangingPunct="0">
        <a:spcBef>
          <a:spcPct val="0"/>
        </a:spcBef>
        <a:spcAft>
          <a:spcPct val="5000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371600" indent="-457200" algn="l" rtl="0" eaLnBrk="0" fontAlgn="base" hangingPunct="0">
        <a:spcBef>
          <a:spcPct val="0"/>
        </a:spcBef>
        <a:spcAft>
          <a:spcPct val="50000"/>
        </a:spcAft>
        <a:buAutoNum type="alphaLcPeriod"/>
        <a:defRPr sz="2400">
          <a:solidFill>
            <a:schemeClr val="tx1"/>
          </a:solidFill>
          <a:latin typeface="+mn-lt"/>
          <a:ea typeface="+mn-ea"/>
        </a:defRPr>
      </a:lvl4pPr>
      <a:lvl5pPr marL="3405188" indent="-609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3862388" indent="-609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4319588" indent="-609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4776788" indent="-609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5233988" indent="-609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27213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>
                <a:solidFill>
                  <a:srgbClr val="990000"/>
                </a:solidFill>
              </a:rPr>
              <a:t>4-5 Aquatic Ecosystems</a:t>
            </a:r>
          </a:p>
        </p:txBody>
      </p:sp>
      <p:pic>
        <p:nvPicPr>
          <p:cNvPr id="5120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98538"/>
            <a:ext cx="6780213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Freshwater Ecosystems</a:t>
            </a:r>
          </a:p>
        </p:txBody>
      </p:sp>
      <p:sp>
        <p:nvSpPr>
          <p:cNvPr id="11868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Still waters provide habitats for organisms such as plankton.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Plankton is a general term for free-floating organisms that live in both freshwater and saltwater environments.</a:t>
            </a:r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Freshwater Ecosystems</a:t>
            </a:r>
          </a:p>
        </p:txBody>
      </p:sp>
      <p:sp>
        <p:nvSpPr>
          <p:cNvPr id="11888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Unicellular algae, or phytoplankton, are supported by nutrients in the water and form the base of many aquatic food webs.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Zooplankton are unicellular animals that feed on phytoplankton. </a:t>
            </a:r>
          </a:p>
        </p:txBody>
      </p:sp>
      <p:sp>
        <p:nvSpPr>
          <p:cNvPr id="716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Freshwater Ecosystems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eaLnBrk="1" hangingPunct="1">
              <a:buFontTx/>
              <a:buNone/>
            </a:pPr>
            <a:r>
              <a:rPr lang="en-US" altLang="en-US" smtClean="0"/>
              <a:t>Freshwater Wetlands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A </a:t>
            </a:r>
            <a:r>
              <a:rPr lang="en-US" altLang="en-US" b="1" smtClean="0"/>
              <a:t>wetland</a:t>
            </a:r>
            <a:r>
              <a:rPr lang="en-US" altLang="en-US" smtClean="0"/>
              <a:t> is an ecosystem in which water covers the soil or is present at or near the surface of the soil at least part of the year.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The water in wetlands may be flowing or standing and fresh, salty, or brackish.  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Many wetlands are productive ecosystems that serve as breeding grounds for many types of wildlife.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Freshwater Ecosystems</a:t>
            </a:r>
          </a:p>
        </p:txBody>
      </p:sp>
      <p:sp>
        <p:nvSpPr>
          <p:cNvPr id="11970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The three main types of freshwater wetlands are bogs, marshes, and swamps.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Bogs are wetlands that typically form in depressions where water collects. 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Marshes are shallow wetlands along rivers. 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In swamps, which often look like flooded forests, water flows slowly. </a:t>
            </a:r>
          </a:p>
        </p:txBody>
      </p:sp>
      <p:sp>
        <p:nvSpPr>
          <p:cNvPr id="757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Estuaries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Estuaries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Estuaries</a:t>
            </a:r>
            <a:r>
              <a:rPr lang="en-US" altLang="en-US" smtClean="0"/>
              <a:t> are wetlands formed where rivers meet the sea.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Estuaries contain a mixture of fresh and salt water, and are affected by the ocean tides.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Estuaries</a:t>
            </a:r>
          </a:p>
        </p:txBody>
      </p:sp>
      <p:sp>
        <p:nvSpPr>
          <p:cNvPr id="12011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Primary producers include plants, algae, and bacteria.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In estuary food webs, most primary production is not consumed by herbivores. Instead, much of that organic material enters the food web as detritus.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Detritus is made up of tiny pieces of organic material that provide food for organisms at the base of the estuary's food web.</a:t>
            </a:r>
          </a:p>
        </p:txBody>
      </p:sp>
      <p:sp>
        <p:nvSpPr>
          <p:cNvPr id="798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Estuaries</a:t>
            </a:r>
          </a:p>
        </p:txBody>
      </p:sp>
      <p:sp>
        <p:nvSpPr>
          <p:cNvPr id="120525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Salt marshes are temperate-zone estuaries dominated by salt-tolerant grasses above the low-tide line, and by seagrasses under water. 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Salt marshes occur in estuaries along seacoasts in the temperate zone. </a:t>
            </a:r>
          </a:p>
        </p:txBody>
      </p:sp>
      <p:sp>
        <p:nvSpPr>
          <p:cNvPr id="8192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Estuaries</a:t>
            </a:r>
          </a:p>
        </p:txBody>
      </p:sp>
      <p:sp>
        <p:nvSpPr>
          <p:cNvPr id="12073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Mangrove swamps are coastal wetlands that occur in bays and estuaries across tropical regions, including southern Florida and Hawaii.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The dominant plants are salt-tolerant trees, called mangroves, with seagrasses common below the low-tide line.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Marine Ecosystems</a:t>
            </a:r>
          </a:p>
        </p:txBody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Marine Ecosystems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The well-lit upper layer of the ocean is known as the </a:t>
            </a:r>
            <a:r>
              <a:rPr lang="en-US" altLang="en-US" b="1" smtClean="0"/>
              <a:t>photic zone</a:t>
            </a:r>
            <a:r>
              <a:rPr lang="en-US" altLang="en-US" smtClean="0"/>
              <a:t>. 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Algae and other producers can grow only in this thin surface layer.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Marine Ecosystems</a:t>
            </a:r>
          </a:p>
        </p:txBody>
      </p:sp>
      <p:sp>
        <p:nvSpPr>
          <p:cNvPr id="12267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Below the photic zone is the aphotic zone, which is permanently dark. 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Chemosynthetic autotrophs are the only producers that can survive in the aphotic zone.</a:t>
            </a:r>
          </a:p>
        </p:txBody>
      </p:sp>
      <p:sp>
        <p:nvSpPr>
          <p:cNvPr id="880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>
                <a:solidFill>
                  <a:schemeClr val="bg1"/>
                </a:solidFill>
              </a:rPr>
              <a:t>4-4 Aquatic Ecosystems</a:t>
            </a:r>
          </a:p>
        </p:txBody>
      </p:sp>
      <p:sp>
        <p:nvSpPr>
          <p:cNvPr id="11601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Nearly three-fourths of the Earth’s surface is covered with water. 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Almost all bodies of water contain a wide variety of communities governed by biotic and abiotic factors including light, nutrient availability, and oxygen.</a:t>
            </a:r>
          </a:p>
        </p:txBody>
      </p:sp>
      <p:sp>
        <p:nvSpPr>
          <p:cNvPr id="1160198" name="Rectangle 6"/>
          <p:cNvSpPr>
            <a:spLocks noChangeArrowheads="1"/>
          </p:cNvSpPr>
          <p:nvPr/>
        </p:nvSpPr>
        <p:spPr bwMode="auto">
          <a:xfrm>
            <a:off x="4513263" y="0"/>
            <a:ext cx="2990850" cy="536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1160199" name="Rectangle 7"/>
          <p:cNvSpPr>
            <a:spLocks noChangeArrowheads="1"/>
          </p:cNvSpPr>
          <p:nvPr/>
        </p:nvSpPr>
        <p:spPr bwMode="auto">
          <a:xfrm>
            <a:off x="4667250" y="153988"/>
            <a:ext cx="2990850" cy="536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Marine Ecosystems</a:t>
            </a:r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  <p:pic>
        <p:nvPicPr>
          <p:cNvPr id="90116" name="Picture 24" descr="sb6022a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647700"/>
            <a:ext cx="7623175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xt Box 12"/>
          <p:cNvSpPr txBox="1">
            <a:spLocks noChangeArrowheads="1"/>
          </p:cNvSpPr>
          <p:nvPr/>
        </p:nvSpPr>
        <p:spPr bwMode="auto">
          <a:xfrm>
            <a:off x="7037388" y="830263"/>
            <a:ext cx="1009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  200 m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1,000 m</a:t>
            </a:r>
          </a:p>
        </p:txBody>
      </p:sp>
      <p:sp>
        <p:nvSpPr>
          <p:cNvPr id="90118" name="Text Box 13"/>
          <p:cNvSpPr txBox="1">
            <a:spLocks noChangeArrowheads="1"/>
          </p:cNvSpPr>
          <p:nvPr/>
        </p:nvSpPr>
        <p:spPr bwMode="auto">
          <a:xfrm>
            <a:off x="8162925" y="2597150"/>
            <a:ext cx="981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Aphotic </a:t>
            </a:r>
            <a:br>
              <a:rPr lang="en-US" altLang="en-US" sz="1800" b="0">
                <a:solidFill>
                  <a:schemeClr val="tx1"/>
                </a:solidFill>
              </a:rPr>
            </a:br>
            <a:r>
              <a:rPr lang="en-US" altLang="en-US" sz="1800" b="0">
                <a:solidFill>
                  <a:schemeClr val="tx1"/>
                </a:solidFill>
              </a:rPr>
              <a:t>zone</a:t>
            </a:r>
          </a:p>
        </p:txBody>
      </p:sp>
      <p:sp>
        <p:nvSpPr>
          <p:cNvPr id="90119" name="Text Box 14"/>
          <p:cNvSpPr txBox="1">
            <a:spLocks noChangeArrowheads="1"/>
          </p:cNvSpPr>
          <p:nvPr/>
        </p:nvSpPr>
        <p:spPr bwMode="auto">
          <a:xfrm>
            <a:off x="8126413" y="382588"/>
            <a:ext cx="88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Photic </a:t>
            </a:r>
            <a:br>
              <a:rPr lang="en-US" altLang="en-US" sz="1800" b="0">
                <a:solidFill>
                  <a:schemeClr val="tx1"/>
                </a:solidFill>
              </a:rPr>
            </a:br>
            <a:r>
              <a:rPr lang="en-US" altLang="en-US" sz="1800" b="0">
                <a:solidFill>
                  <a:schemeClr val="tx1"/>
                </a:solidFill>
              </a:rPr>
              <a:t>zone</a:t>
            </a:r>
          </a:p>
        </p:txBody>
      </p:sp>
      <p:sp>
        <p:nvSpPr>
          <p:cNvPr id="90120" name="Text Box 15"/>
          <p:cNvSpPr txBox="1">
            <a:spLocks noChangeArrowheads="1"/>
          </p:cNvSpPr>
          <p:nvPr/>
        </p:nvSpPr>
        <p:spPr bwMode="auto">
          <a:xfrm>
            <a:off x="4511675" y="5135563"/>
            <a:ext cx="98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Abyssal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plain</a:t>
            </a:r>
          </a:p>
        </p:txBody>
      </p:sp>
      <p:sp>
        <p:nvSpPr>
          <p:cNvPr id="90121" name="Text Box 16"/>
          <p:cNvSpPr txBox="1">
            <a:spLocks noChangeArrowheads="1"/>
          </p:cNvSpPr>
          <p:nvPr/>
        </p:nvSpPr>
        <p:spPr bwMode="auto">
          <a:xfrm>
            <a:off x="2538413" y="4722813"/>
            <a:ext cx="17510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Continental slope </a:t>
            </a:r>
            <a:br>
              <a:rPr lang="en-US" altLang="en-US" sz="1800" b="0">
                <a:solidFill>
                  <a:schemeClr val="tx1"/>
                </a:solidFill>
              </a:rPr>
            </a:br>
            <a:r>
              <a:rPr lang="en-US" altLang="en-US" sz="1800" b="0">
                <a:solidFill>
                  <a:schemeClr val="tx1"/>
                </a:solidFill>
              </a:rPr>
              <a:t>and continental rise</a:t>
            </a:r>
          </a:p>
        </p:txBody>
      </p:sp>
      <p:sp>
        <p:nvSpPr>
          <p:cNvPr id="90122" name="Text Box 17"/>
          <p:cNvSpPr txBox="1">
            <a:spLocks noChangeArrowheads="1"/>
          </p:cNvSpPr>
          <p:nvPr/>
        </p:nvSpPr>
        <p:spPr bwMode="auto">
          <a:xfrm>
            <a:off x="1114425" y="5159375"/>
            <a:ext cx="1341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Continental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shelf</a:t>
            </a:r>
          </a:p>
        </p:txBody>
      </p:sp>
      <p:sp>
        <p:nvSpPr>
          <p:cNvPr id="90123" name="Text Box 18"/>
          <p:cNvSpPr txBox="1">
            <a:spLocks noChangeArrowheads="1"/>
          </p:cNvSpPr>
          <p:nvPr/>
        </p:nvSpPr>
        <p:spPr bwMode="auto">
          <a:xfrm>
            <a:off x="4168775" y="2193925"/>
            <a:ext cx="80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Open 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ocean</a:t>
            </a:r>
          </a:p>
        </p:txBody>
      </p:sp>
      <p:sp>
        <p:nvSpPr>
          <p:cNvPr id="90124" name="Text Box 19"/>
          <p:cNvSpPr txBox="1">
            <a:spLocks noChangeArrowheads="1"/>
          </p:cNvSpPr>
          <p:nvPr/>
        </p:nvSpPr>
        <p:spPr bwMode="auto">
          <a:xfrm>
            <a:off x="2397125" y="1066800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Coastal 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ocean</a:t>
            </a:r>
          </a:p>
        </p:txBody>
      </p:sp>
      <p:sp>
        <p:nvSpPr>
          <p:cNvPr id="90125" name="Text Box 20"/>
          <p:cNvSpPr txBox="1">
            <a:spLocks noChangeArrowheads="1"/>
          </p:cNvSpPr>
          <p:nvPr/>
        </p:nvSpPr>
        <p:spPr bwMode="auto">
          <a:xfrm>
            <a:off x="468313" y="61753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Land</a:t>
            </a:r>
          </a:p>
        </p:txBody>
      </p:sp>
      <p:sp>
        <p:nvSpPr>
          <p:cNvPr id="90126" name="Text Box 21"/>
          <p:cNvSpPr txBox="1">
            <a:spLocks noChangeArrowheads="1"/>
          </p:cNvSpPr>
          <p:nvPr/>
        </p:nvSpPr>
        <p:spPr bwMode="auto">
          <a:xfrm>
            <a:off x="6003925" y="4351338"/>
            <a:ext cx="857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Ocean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trench</a:t>
            </a:r>
          </a:p>
        </p:txBody>
      </p:sp>
      <p:sp>
        <p:nvSpPr>
          <p:cNvPr id="90127" name="Text Box 22"/>
          <p:cNvSpPr txBox="1">
            <a:spLocks noChangeArrowheads="1"/>
          </p:cNvSpPr>
          <p:nvPr/>
        </p:nvSpPr>
        <p:spPr bwMode="auto">
          <a:xfrm rot="-2520000">
            <a:off x="1350963" y="955675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Intertidal </a:t>
            </a:r>
            <a:br>
              <a:rPr lang="en-US" altLang="en-US" sz="1800" b="0">
                <a:solidFill>
                  <a:schemeClr val="tx1"/>
                </a:solidFill>
              </a:rPr>
            </a:br>
            <a:r>
              <a:rPr lang="en-US" altLang="en-US" sz="1800" b="0">
                <a:solidFill>
                  <a:schemeClr val="tx1"/>
                </a:solidFill>
              </a:rPr>
              <a:t>zone</a:t>
            </a:r>
          </a:p>
        </p:txBody>
      </p:sp>
      <p:sp>
        <p:nvSpPr>
          <p:cNvPr id="90128" name="Text Box 23"/>
          <p:cNvSpPr txBox="1">
            <a:spLocks noChangeArrowheads="1"/>
          </p:cNvSpPr>
          <p:nvPr/>
        </p:nvSpPr>
        <p:spPr bwMode="auto">
          <a:xfrm rot="2700000">
            <a:off x="3111500" y="26670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Benthic</a:t>
            </a:r>
            <a:br>
              <a:rPr lang="en-US" altLang="en-US" sz="1800" b="0">
                <a:solidFill>
                  <a:schemeClr val="tx1"/>
                </a:solidFill>
              </a:rPr>
            </a:br>
            <a:r>
              <a:rPr lang="en-US" altLang="en-US" sz="1800" b="0">
                <a:solidFill>
                  <a:schemeClr val="tx1"/>
                </a:solidFill>
              </a:rPr>
              <a:t> zone</a:t>
            </a:r>
          </a:p>
        </p:txBody>
      </p:sp>
      <p:sp>
        <p:nvSpPr>
          <p:cNvPr id="90129" name="Text Box 25"/>
          <p:cNvSpPr txBox="1">
            <a:spLocks noChangeArrowheads="1"/>
          </p:cNvSpPr>
          <p:nvPr/>
        </p:nvSpPr>
        <p:spPr bwMode="auto">
          <a:xfrm>
            <a:off x="7048500" y="23574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4,000 m</a:t>
            </a:r>
          </a:p>
        </p:txBody>
      </p:sp>
      <p:sp>
        <p:nvSpPr>
          <p:cNvPr id="90130" name="Text Box 26"/>
          <p:cNvSpPr txBox="1">
            <a:spLocks noChangeArrowheads="1"/>
          </p:cNvSpPr>
          <p:nvPr/>
        </p:nvSpPr>
        <p:spPr bwMode="auto">
          <a:xfrm>
            <a:off x="7018338" y="31638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6,000 m</a:t>
            </a:r>
          </a:p>
        </p:txBody>
      </p:sp>
      <p:sp>
        <p:nvSpPr>
          <p:cNvPr id="90131" name="Text Box 27"/>
          <p:cNvSpPr txBox="1">
            <a:spLocks noChangeArrowheads="1"/>
          </p:cNvSpPr>
          <p:nvPr/>
        </p:nvSpPr>
        <p:spPr bwMode="auto">
          <a:xfrm>
            <a:off x="6911975" y="4749800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10,000 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Marine Ecosystems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eaLnBrk="1" hangingPunct="1">
              <a:buFontTx/>
              <a:buNone/>
            </a:pPr>
            <a:r>
              <a:rPr lang="en-US" altLang="en-US" smtClean="0"/>
              <a:t>Intertidal Zone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Organisms that live in the intertidal zone are exposed to regular and extreme changes in their surroundings.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Competition among organisms in the rocky intertidal zone often leads to </a:t>
            </a:r>
            <a:r>
              <a:rPr lang="en-US" altLang="en-US" b="1" smtClean="0"/>
              <a:t>zonation</a:t>
            </a:r>
            <a:r>
              <a:rPr lang="en-US" altLang="en-US" smtClean="0"/>
              <a:t>, the prominent arrangement of organisms in a particular habitat in horizontal bands.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Marine Ecosystems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346075"/>
            <a:ext cx="5202238" cy="4848225"/>
          </a:xfrm>
        </p:spPr>
        <p:txBody>
          <a:bodyPr/>
          <a:lstStyle/>
          <a:p>
            <a:pPr lvl="1" indent="0" eaLnBrk="1" hangingPunct="1">
              <a:buFontTx/>
              <a:buNone/>
            </a:pPr>
            <a:r>
              <a:rPr lang="en-US" altLang="en-US" smtClean="0"/>
              <a:t>Coastal Ocean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The </a:t>
            </a:r>
            <a:r>
              <a:rPr lang="en-US" altLang="en-US" b="1" smtClean="0"/>
              <a:t>coastal ocean</a:t>
            </a:r>
            <a:r>
              <a:rPr lang="en-US" altLang="en-US" smtClean="0"/>
              <a:t> extends from the low-tide mark to the outer edge of the continental shelf. 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It falls within the photic zone, and photosynthesis occurs throughout its depth.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The coastal ocean is often rich in plankton and many other organisms.</a:t>
            </a:r>
          </a:p>
        </p:txBody>
      </p:sp>
      <p:pic>
        <p:nvPicPr>
          <p:cNvPr id="942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446088"/>
            <a:ext cx="28575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Marine Ecosystems</a:t>
            </a:r>
          </a:p>
        </p:txBody>
      </p:sp>
      <p:sp>
        <p:nvSpPr>
          <p:cNvPr id="1236997" name="Rectangle 5"/>
          <p:cNvSpPr>
            <a:spLocks noGrp="1" noChangeArrowheads="1"/>
          </p:cNvSpPr>
          <p:nvPr>
            <p:ph idx="1"/>
          </p:nvPr>
        </p:nvSpPr>
        <p:spPr>
          <a:xfrm>
            <a:off x="273050" y="1095375"/>
            <a:ext cx="4144963" cy="48482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Kelp forests are named for their dominant organism, a giant brown alga. Kelp forests are one of the most productive coastal ocean communities.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Kelp forests support a complex food web.</a:t>
            </a:r>
          </a:p>
        </p:txBody>
      </p:sp>
      <p:sp>
        <p:nvSpPr>
          <p:cNvPr id="962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  <p:pic>
        <p:nvPicPr>
          <p:cNvPr id="962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523875"/>
            <a:ext cx="3840163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4872038" y="12700"/>
            <a:ext cx="4076700" cy="457200"/>
          </a:xfrm>
        </p:spPr>
        <p:txBody>
          <a:bodyPr/>
          <a:lstStyle/>
          <a:p>
            <a:pPr eaLnBrk="1" hangingPunct="1"/>
            <a:r>
              <a:rPr lang="en-US" altLang="en-US" sz="1800" smtClean="0"/>
              <a:t>Marine Ecosystems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423863"/>
            <a:ext cx="8574087" cy="4848225"/>
          </a:xfrm>
        </p:spPr>
        <p:txBody>
          <a:bodyPr/>
          <a:lstStyle/>
          <a:p>
            <a:pPr lvl="1" indent="0" eaLnBrk="1" hangingPunct="1">
              <a:buFontTx/>
              <a:buNone/>
            </a:pPr>
            <a:r>
              <a:rPr lang="en-US" altLang="en-US" smtClean="0"/>
              <a:t>Coral Reefs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Coral reefs</a:t>
            </a:r>
            <a:r>
              <a:rPr lang="en-US" altLang="en-US" smtClean="0"/>
              <a:t>, found in tropical coastal waters, are named for the coral animals whose calcium carbonate skeletons make up their primary structure. </a:t>
            </a:r>
          </a:p>
        </p:txBody>
      </p:sp>
      <p:pic>
        <p:nvPicPr>
          <p:cNvPr id="983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4963"/>
            <a:ext cx="6438900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3857625"/>
            <a:ext cx="412273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Marine Ecosystems</a:t>
            </a:r>
          </a:p>
        </p:txBody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9875"/>
            <a:ext cx="8547100" cy="4848225"/>
          </a:xfrm>
        </p:spPr>
        <p:txBody>
          <a:bodyPr/>
          <a:lstStyle/>
          <a:p>
            <a:pPr lvl="1" indent="0" eaLnBrk="1" hangingPunct="1">
              <a:buFontTx/>
              <a:buNone/>
            </a:pPr>
            <a:r>
              <a:rPr lang="en-US" altLang="en-US" smtClean="0"/>
              <a:t>Open Ocean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The open ocean, the oceanic zone, extends from the edge of the continental shelf outward.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It is the largest marine zone.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Most of the photosynthetic activity on Earth occurs in the photic zone of the open ocean by the smallest producers.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Marine Ecosystems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eaLnBrk="1" hangingPunct="1">
              <a:buFontTx/>
              <a:buNone/>
            </a:pPr>
            <a:r>
              <a:rPr lang="en-US" altLang="en-US" smtClean="0"/>
              <a:t>Benthic Zone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The ocean floor contains organisms that live attached to or near the bottom. 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These organisms are called </a:t>
            </a:r>
            <a:r>
              <a:rPr lang="en-US" altLang="en-US" b="1" smtClean="0"/>
              <a:t>benthos</a:t>
            </a:r>
            <a:r>
              <a:rPr lang="en-US" altLang="en-US" smtClean="0"/>
              <a:t>. The ocean floor is called the benthic zone. </a:t>
            </a:r>
          </a:p>
        </p:txBody>
      </p:sp>
      <p:pic>
        <p:nvPicPr>
          <p:cNvPr id="1024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29908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3800475"/>
            <a:ext cx="28575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805238"/>
            <a:ext cx="2266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358775"/>
            <a:ext cx="20447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800" smtClean="0">
                <a:solidFill>
                  <a:schemeClr val="bg1"/>
                </a:solidFill>
              </a:rPr>
              <a:t>4-4 Aquatic Ecosystems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5"/>
            <a:ext cx="8213725" cy="4619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mtClean="0"/>
          </a:p>
          <a:p>
            <a:pPr lvl="1" indent="0" eaLnBrk="1" hangingPunct="1">
              <a:buFontTx/>
              <a:buNone/>
            </a:pPr>
            <a:r>
              <a:rPr lang="en-US" altLang="en-US" smtClean="0"/>
              <a:t>Aquatic ecosystems are determined primarily by the depth, flow, temperature, and chemistry of the overlying water.</a:t>
            </a:r>
          </a:p>
        </p:txBody>
      </p:sp>
      <p:sp>
        <p:nvSpPr>
          <p:cNvPr id="1164292" name="Rectangle 4"/>
          <p:cNvSpPr>
            <a:spLocks noChangeArrowheads="1"/>
          </p:cNvSpPr>
          <p:nvPr/>
        </p:nvSpPr>
        <p:spPr bwMode="auto">
          <a:xfrm>
            <a:off x="4513263" y="0"/>
            <a:ext cx="2990850" cy="536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>
                <a:solidFill>
                  <a:schemeClr val="bg1"/>
                </a:solidFill>
              </a:rPr>
              <a:t>4-4 Aquatic Ecosystems</a:t>
            </a:r>
          </a:p>
        </p:txBody>
      </p:sp>
      <p:sp>
        <p:nvSpPr>
          <p:cNvPr id="116634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Aquatic ecosystems are often grouped according to the abiotic factors that affect them. 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The depth of water determines the amount of light that organisms receive.</a:t>
            </a:r>
          </a:p>
        </p:txBody>
      </p:sp>
      <p:sp>
        <p:nvSpPr>
          <p:cNvPr id="1166342" name="Rectangle 6"/>
          <p:cNvSpPr>
            <a:spLocks noChangeArrowheads="1"/>
          </p:cNvSpPr>
          <p:nvPr/>
        </p:nvSpPr>
        <p:spPr bwMode="auto">
          <a:xfrm>
            <a:off x="4513263" y="0"/>
            <a:ext cx="2990850" cy="536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>
                <a:solidFill>
                  <a:schemeClr val="bg1"/>
                </a:solidFill>
              </a:rPr>
              <a:t>4-4 Aquatic Ecosystems</a:t>
            </a:r>
          </a:p>
        </p:txBody>
      </p:sp>
      <p:sp>
        <p:nvSpPr>
          <p:cNvPr id="11683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Water chemistry refers to the amount of dissolved chemicals on which life depends.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Communities of organisms found in shallow water close to shore can be very different from the communities that occur away from shore in deep water. 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Latitude is an important abiotic factor to both land biomes and aquatic ecosystems. </a:t>
            </a:r>
          </a:p>
          <a:p>
            <a:pPr marL="0" indent="0"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1168390" name="Rectangle 6"/>
          <p:cNvSpPr>
            <a:spLocks noChangeArrowheads="1"/>
          </p:cNvSpPr>
          <p:nvPr/>
        </p:nvSpPr>
        <p:spPr bwMode="auto">
          <a:xfrm>
            <a:off x="4513263" y="0"/>
            <a:ext cx="2990850" cy="536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5"/>
            <a:ext cx="8415338" cy="4619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Freshwater Ecosystems</a:t>
            </a:r>
          </a:p>
          <a:p>
            <a:pPr lvl="1" indent="0" eaLnBrk="1" hangingPunct="1">
              <a:buFontTx/>
              <a:buNone/>
            </a:pPr>
            <a:r>
              <a:rPr lang="en-US" altLang="en-US" smtClean="0"/>
              <a:t>Freshwater ecosystems can be divided into two main types: </a:t>
            </a:r>
          </a:p>
          <a:p>
            <a:pPr lvl="2" eaLnBrk="1" hangingPunct="1"/>
            <a:r>
              <a:rPr lang="en-US" altLang="en-US" b="1" smtClean="0"/>
              <a:t>flowing-water ecosystems </a:t>
            </a:r>
          </a:p>
          <a:p>
            <a:pPr lvl="2" eaLnBrk="1" hangingPunct="1"/>
            <a:r>
              <a:rPr lang="en-US" altLang="en-US" b="1" smtClean="0"/>
              <a:t>standing-water ecosystems</a:t>
            </a:r>
          </a:p>
        </p:txBody>
      </p:sp>
      <p:sp>
        <p:nvSpPr>
          <p:cNvPr id="614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eaLnBrk="1" hangingPunct="1">
              <a:buFontTx/>
              <a:buNone/>
            </a:pPr>
            <a:r>
              <a:rPr lang="en-US" altLang="en-US" smtClean="0"/>
              <a:t>Flowing-Water Ecosystems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Rivers, streams, creeks, and brooks are freshwater ecosystems that flow over land.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Organisms that live there are well adapted to the rate of flow.</a:t>
            </a:r>
          </a:p>
        </p:txBody>
      </p:sp>
      <p:sp>
        <p:nvSpPr>
          <p:cNvPr id="634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Flowing-water ecosystems originate in mountains or hills.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Turbulent water near the source has little plant life.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As the water flows downhill, sediments build up and enable plants to grow.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Downstream, water may meander slowly, where turtles, beavers, and river otters live. </a:t>
            </a:r>
          </a:p>
        </p:txBody>
      </p:sp>
      <p:sp>
        <p:nvSpPr>
          <p:cNvPr id="655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Freshwater Ecosystems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eaLnBrk="1" hangingPunct="1">
              <a:buFontTx/>
              <a:buNone/>
            </a:pPr>
            <a:r>
              <a:rPr lang="en-US" altLang="en-US" smtClean="0"/>
              <a:t>Standing-Water Ecosystems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Lakes and ponds are standing-water ecosystems.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In addition to the net flow of water in and out of these systems, there is usually water circulating within them.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This circulation helps to distribute heat, oxygen, and nutrients throughout the ecosystem.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O3b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b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IO3a_Key Concept_2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_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Key Concept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O3a_OUTLINE_HEADER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HEAD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OUTLINE_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IO3a_Quiz_Intro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Quiz_Intr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Quiz_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_Intr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_Intr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_Intr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_Intr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_Intr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_Intr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_Intr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_Intr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_Intr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_Intr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_Intr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1086</Words>
  <Application>Microsoft Office PowerPoint</Application>
  <PresentationFormat>On-screen Show (4:3)</PresentationFormat>
  <Paragraphs>158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ＭＳ Ｐゴシック</vt:lpstr>
      <vt:lpstr>Wingdings</vt:lpstr>
      <vt:lpstr>BIO3b</vt:lpstr>
      <vt:lpstr>BIO3a_Key Concept_2</vt:lpstr>
      <vt:lpstr>BIO3a_OUTLINE_HEADER</vt:lpstr>
      <vt:lpstr>BIO3a_Quiz_Intro</vt:lpstr>
      <vt:lpstr>4-5 Aquatic Ecosystems</vt:lpstr>
      <vt:lpstr>4-4 Aquatic Ecosystems</vt:lpstr>
      <vt:lpstr>4-4 Aquatic Ecosystems</vt:lpstr>
      <vt:lpstr>4-4 Aquatic Ecosystems</vt:lpstr>
      <vt:lpstr>4-4 Aquatic Ecosystems</vt:lpstr>
      <vt:lpstr>PowerPoint Presentation</vt:lpstr>
      <vt:lpstr>PowerPoint Presentation</vt:lpstr>
      <vt:lpstr>PowerPoint Presentation</vt:lpstr>
      <vt:lpstr>Freshwater Ecosystems</vt:lpstr>
      <vt:lpstr>Freshwater Ecosystems</vt:lpstr>
      <vt:lpstr>Freshwater Ecosystems</vt:lpstr>
      <vt:lpstr>Freshwater Ecosystems</vt:lpstr>
      <vt:lpstr>Freshwater Ecosystems</vt:lpstr>
      <vt:lpstr>Estuaries</vt:lpstr>
      <vt:lpstr>Estuaries</vt:lpstr>
      <vt:lpstr>Estuaries</vt:lpstr>
      <vt:lpstr>Estuaries</vt:lpstr>
      <vt:lpstr>Marine Ecosystems</vt:lpstr>
      <vt:lpstr>Marine Ecosystems</vt:lpstr>
      <vt:lpstr>Marine Ecosystems</vt:lpstr>
      <vt:lpstr>Marine Ecosystems</vt:lpstr>
      <vt:lpstr>Marine Ecosystems</vt:lpstr>
      <vt:lpstr>Marine Ecosystems</vt:lpstr>
      <vt:lpstr>Marine Ecosystems</vt:lpstr>
      <vt:lpstr>Marine Ecosystems</vt:lpstr>
      <vt:lpstr>Marine Ecosystems</vt:lpstr>
    </vt:vector>
  </TitlesOfParts>
  <Company>Laura Baselice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creator>Michael Buck</dc:creator>
  <cp:lastModifiedBy>Michael Buck</cp:lastModifiedBy>
  <cp:revision>20</cp:revision>
  <dcterms:modified xsi:type="dcterms:W3CDTF">2017-11-15T22:25:09Z</dcterms:modified>
</cp:coreProperties>
</file>