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0" r:id="rId14"/>
    <p:sldId id="273" r:id="rId15"/>
    <p:sldId id="271" r:id="rId16"/>
    <p:sldId id="272" r:id="rId17"/>
    <p:sldId id="274" r:id="rId18"/>
    <p:sldId id="276" r:id="rId19"/>
    <p:sldId id="277" r:id="rId20"/>
    <p:sldId id="278" r:id="rId21"/>
    <p:sldId id="279" r:id="rId22"/>
    <p:sldId id="282" r:id="rId23"/>
    <p:sldId id="280" r:id="rId24"/>
    <p:sldId id="268" r:id="rId25"/>
    <p:sldId id="281"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88FC09E-CD50-44F3-9467-062758305341}" type="datetimeFigureOut">
              <a:rPr lang="en-US" smtClean="0"/>
              <a:pPr/>
              <a:t>3/12/2012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21D33A-5DEF-444B-A237-38A502BC0FE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8FC09E-CD50-44F3-9467-062758305341}" type="datetimeFigureOut">
              <a:rPr lang="en-US" smtClean="0"/>
              <a:pPr/>
              <a:t>3/12/2012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21D33A-5DEF-444B-A237-38A502BC0FE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8FC09E-CD50-44F3-9467-062758305341}" type="datetimeFigureOut">
              <a:rPr lang="en-US" smtClean="0"/>
              <a:pPr/>
              <a:t>3/12/2012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21D33A-5DEF-444B-A237-38A502BC0FE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8FC09E-CD50-44F3-9467-062758305341}" type="datetimeFigureOut">
              <a:rPr lang="en-US" smtClean="0"/>
              <a:pPr/>
              <a:t>3/12/2012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21D33A-5DEF-444B-A237-38A502BC0FE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88FC09E-CD50-44F3-9467-062758305341}" type="datetimeFigureOut">
              <a:rPr lang="en-US" smtClean="0"/>
              <a:pPr/>
              <a:t>3/12/2012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21D33A-5DEF-444B-A237-38A502BC0FE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88FC09E-CD50-44F3-9467-062758305341}" type="datetimeFigureOut">
              <a:rPr lang="en-US" smtClean="0"/>
              <a:pPr/>
              <a:t>3/12/2012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21D33A-5DEF-444B-A237-38A502BC0FE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88FC09E-CD50-44F3-9467-062758305341}" type="datetimeFigureOut">
              <a:rPr lang="en-US" smtClean="0"/>
              <a:pPr/>
              <a:t>3/12/2012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21D33A-5DEF-444B-A237-38A502BC0FE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8FC09E-CD50-44F3-9467-062758305341}" type="datetimeFigureOut">
              <a:rPr lang="en-US" smtClean="0"/>
              <a:pPr/>
              <a:t>3/12/2012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21D33A-5DEF-444B-A237-38A502BC0FE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8FC09E-CD50-44F3-9467-062758305341}" type="datetimeFigureOut">
              <a:rPr lang="en-US" smtClean="0"/>
              <a:pPr/>
              <a:t>3/12/2012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21D33A-5DEF-444B-A237-38A502BC0FE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8FC09E-CD50-44F3-9467-062758305341}" type="datetimeFigureOut">
              <a:rPr lang="en-US" smtClean="0"/>
              <a:pPr/>
              <a:t>3/12/2012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21D33A-5DEF-444B-A237-38A502BC0FE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8FC09E-CD50-44F3-9467-062758305341}" type="datetimeFigureOut">
              <a:rPr lang="en-US" smtClean="0"/>
              <a:pPr/>
              <a:t>3/12/2012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21D33A-5DEF-444B-A237-38A502BC0FE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8FC09E-CD50-44F3-9467-062758305341}" type="datetimeFigureOut">
              <a:rPr lang="en-US" smtClean="0"/>
              <a:pPr/>
              <a:t>3/12/2012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21D33A-5DEF-444B-A237-38A502BC0FE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gi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8.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7</a:t>
            </a:r>
            <a:r>
              <a:rPr lang="en-US" baseline="30000" dirty="0" smtClean="0"/>
              <a:t>th</a:t>
            </a:r>
            <a:r>
              <a:rPr lang="en-US" dirty="0" smtClean="0"/>
              <a:t> Grade Life Science</a:t>
            </a:r>
            <a:endParaRPr lang="en-US" dirty="0"/>
          </a:p>
        </p:txBody>
      </p:sp>
      <p:sp>
        <p:nvSpPr>
          <p:cNvPr id="3" name="Subtitle 2"/>
          <p:cNvSpPr>
            <a:spLocks noGrp="1"/>
          </p:cNvSpPr>
          <p:nvPr>
            <p:ph type="subTitle" idx="1"/>
          </p:nvPr>
        </p:nvSpPr>
        <p:spPr/>
        <p:txBody>
          <a:bodyPr/>
          <a:lstStyle/>
          <a:p>
            <a:r>
              <a:rPr lang="en-US" dirty="0" smtClean="0"/>
              <a:t>Genetics, Evolution, and Biodiversity</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228600"/>
            <a:ext cx="8305800" cy="369332"/>
          </a:xfrm>
          <a:prstGeom prst="rect">
            <a:avLst/>
          </a:prstGeom>
          <a:noFill/>
        </p:spPr>
        <p:txBody>
          <a:bodyPr wrap="square" rtlCol="0">
            <a:spAutoFit/>
          </a:bodyPr>
          <a:lstStyle/>
          <a:p>
            <a:r>
              <a:rPr lang="en-US" dirty="0" smtClean="0"/>
              <a:t>Biology History:</a:t>
            </a:r>
            <a:endParaRPr lang="en-US" dirty="0"/>
          </a:p>
        </p:txBody>
      </p:sp>
      <p:sp>
        <p:nvSpPr>
          <p:cNvPr id="3" name="TextBox 2"/>
          <p:cNvSpPr txBox="1"/>
          <p:nvPr/>
        </p:nvSpPr>
        <p:spPr>
          <a:xfrm>
            <a:off x="304800" y="914400"/>
            <a:ext cx="8458200" cy="2308324"/>
          </a:xfrm>
          <a:prstGeom prst="rect">
            <a:avLst/>
          </a:prstGeom>
          <a:noFill/>
        </p:spPr>
        <p:txBody>
          <a:bodyPr wrap="square" rtlCol="0">
            <a:spAutoFit/>
          </a:bodyPr>
          <a:lstStyle/>
          <a:p>
            <a:r>
              <a:rPr lang="en-US" dirty="0" smtClean="0"/>
              <a:t>Before Charles Darwin published his book </a:t>
            </a:r>
            <a:r>
              <a:rPr lang="en-US" u="sng" dirty="0" smtClean="0"/>
              <a:t>On the Origin of Species</a:t>
            </a:r>
            <a:r>
              <a:rPr lang="en-US" dirty="0" smtClean="0"/>
              <a:t>, most people looked to </a:t>
            </a:r>
            <a:r>
              <a:rPr lang="en-US" u="sng" dirty="0" smtClean="0"/>
              <a:t>The Bible</a:t>
            </a:r>
            <a:r>
              <a:rPr lang="en-US" dirty="0" smtClean="0"/>
              <a:t> for both historical truth and religious truth.  </a:t>
            </a:r>
          </a:p>
          <a:p>
            <a:r>
              <a:rPr lang="en-US" dirty="0" smtClean="0"/>
              <a:t>	-now Catholics use it as a way to learn about God and our relationship with God, not to explain how the world works.</a:t>
            </a:r>
          </a:p>
          <a:p>
            <a:endParaRPr lang="en-US" dirty="0" smtClean="0"/>
          </a:p>
          <a:p>
            <a:r>
              <a:rPr lang="en-US" dirty="0" smtClean="0"/>
              <a:t>His theory of Evolution by Natural Selection started to change that.</a:t>
            </a:r>
          </a:p>
          <a:p>
            <a:r>
              <a:rPr lang="en-US" dirty="0" smtClean="0"/>
              <a:t>	-Natural Selection- the individuals most fit to survive and reproduce in their 	environment produce more offspring than others.</a:t>
            </a:r>
            <a:endParaRPr lang="en-US" dirty="0"/>
          </a:p>
        </p:txBody>
      </p:sp>
      <p:sp>
        <p:nvSpPr>
          <p:cNvPr id="4" name="TextBox 3"/>
          <p:cNvSpPr txBox="1"/>
          <p:nvPr/>
        </p:nvSpPr>
        <p:spPr>
          <a:xfrm>
            <a:off x="381000" y="3657600"/>
            <a:ext cx="8305800" cy="1200329"/>
          </a:xfrm>
          <a:prstGeom prst="rect">
            <a:avLst/>
          </a:prstGeom>
          <a:noFill/>
        </p:spPr>
        <p:txBody>
          <a:bodyPr wrap="square" rtlCol="0">
            <a:spAutoFit/>
          </a:bodyPr>
          <a:lstStyle/>
          <a:p>
            <a:r>
              <a:rPr lang="en-US" dirty="0" smtClean="0"/>
              <a:t>There were other theories before Darwin’s.</a:t>
            </a:r>
          </a:p>
          <a:p>
            <a:r>
              <a:rPr lang="en-US" dirty="0" smtClean="0"/>
              <a:t>Jean-</a:t>
            </a:r>
            <a:r>
              <a:rPr lang="en-US" dirty="0" err="1" smtClean="0"/>
              <a:t>Baptiste</a:t>
            </a:r>
            <a:r>
              <a:rPr lang="en-US" dirty="0" smtClean="0"/>
              <a:t> Lamarck believed that species could change, but he thought that this would happen during one individual’s life time rather than through generations.  According to his theory, organisms would change when the need arose.</a:t>
            </a:r>
            <a:endParaRPr lang="en-US" dirty="0"/>
          </a:p>
        </p:txBody>
      </p:sp>
      <p:sp>
        <p:nvSpPr>
          <p:cNvPr id="5" name="TextBox 4"/>
          <p:cNvSpPr txBox="1"/>
          <p:nvPr/>
        </p:nvSpPr>
        <p:spPr>
          <a:xfrm>
            <a:off x="381000" y="5334000"/>
            <a:ext cx="8153400" cy="369332"/>
          </a:xfrm>
          <a:prstGeom prst="rect">
            <a:avLst/>
          </a:prstGeom>
          <a:noFill/>
        </p:spPr>
        <p:txBody>
          <a:bodyPr wrap="square" rtlCol="0">
            <a:spAutoFit/>
          </a:bodyPr>
          <a:lstStyle/>
          <a:p>
            <a:r>
              <a:rPr lang="en-US" dirty="0" smtClean="0"/>
              <a:t>All investigations to date, though, have supported Darwin’s theory.</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305800" cy="923330"/>
          </a:xfrm>
          <a:prstGeom prst="rect">
            <a:avLst/>
          </a:prstGeom>
          <a:noFill/>
        </p:spPr>
        <p:txBody>
          <a:bodyPr wrap="square" rtlCol="0">
            <a:spAutoFit/>
          </a:bodyPr>
          <a:lstStyle/>
          <a:p>
            <a:r>
              <a:rPr lang="en-US" dirty="0" smtClean="0"/>
              <a:t>Darwin collected lots of evidence to support his theory, but he didn’t know why offspring resembled their parents, a crucial point to natural selection causing species to change.  </a:t>
            </a:r>
            <a:endParaRPr lang="en-US" dirty="0"/>
          </a:p>
        </p:txBody>
      </p:sp>
      <p:sp>
        <p:nvSpPr>
          <p:cNvPr id="3" name="TextBox 2"/>
          <p:cNvSpPr txBox="1"/>
          <p:nvPr/>
        </p:nvSpPr>
        <p:spPr>
          <a:xfrm>
            <a:off x="457200" y="1676400"/>
            <a:ext cx="8001000" cy="1477328"/>
          </a:xfrm>
          <a:prstGeom prst="rect">
            <a:avLst/>
          </a:prstGeom>
          <a:noFill/>
        </p:spPr>
        <p:txBody>
          <a:bodyPr wrap="square" rtlCol="0">
            <a:spAutoFit/>
          </a:bodyPr>
          <a:lstStyle/>
          <a:p>
            <a:r>
              <a:rPr lang="en-US" dirty="0" err="1" smtClean="0"/>
              <a:t>Gregor</a:t>
            </a:r>
            <a:r>
              <a:rPr lang="en-US" dirty="0" smtClean="0"/>
              <a:t> Mendel (a friar and scientist) discovered that units (called genes) were passed from parents to offspring.  The combination and interaction of genes from the mother and father decided how the offspring would look and function.</a:t>
            </a:r>
          </a:p>
          <a:p>
            <a:r>
              <a:rPr lang="en-US" dirty="0" smtClean="0"/>
              <a:t>	-it was later discovered that these units or genes were segments of large 	DNA molecules</a:t>
            </a:r>
            <a:endParaRPr lang="en-US" dirty="0"/>
          </a:p>
        </p:txBody>
      </p:sp>
      <p:sp>
        <p:nvSpPr>
          <p:cNvPr id="4" name="TextBox 3"/>
          <p:cNvSpPr txBox="1"/>
          <p:nvPr/>
        </p:nvSpPr>
        <p:spPr>
          <a:xfrm>
            <a:off x="304800" y="3276600"/>
            <a:ext cx="8153400" cy="369332"/>
          </a:xfrm>
          <a:prstGeom prst="rect">
            <a:avLst/>
          </a:prstGeom>
          <a:noFill/>
        </p:spPr>
        <p:txBody>
          <a:bodyPr wrap="square" rtlCol="0">
            <a:spAutoFit/>
          </a:bodyPr>
          <a:lstStyle/>
          <a:p>
            <a:r>
              <a:rPr lang="en-US" dirty="0" smtClean="0"/>
              <a:t>This fit perfectly and filled-in the largest missing piece to Darwin’s Theory</a:t>
            </a:r>
            <a:endParaRPr lang="en-US" dirty="0"/>
          </a:p>
        </p:txBody>
      </p:sp>
      <p:pic>
        <p:nvPicPr>
          <p:cNvPr id="14338" name="Picture 2" descr="http://images.tutorvista.com/content/heredity-and-variation/monohybrid-traits-of-mendel.jpeg"/>
          <p:cNvPicPr>
            <a:picLocks noChangeAspect="1" noChangeArrowheads="1"/>
          </p:cNvPicPr>
          <p:nvPr/>
        </p:nvPicPr>
        <p:blipFill>
          <a:blip r:embed="rId2"/>
          <a:srcRect/>
          <a:stretch>
            <a:fillRect/>
          </a:stretch>
        </p:blipFill>
        <p:spPr bwMode="auto">
          <a:xfrm>
            <a:off x="2057400" y="3608894"/>
            <a:ext cx="5057775" cy="3249106"/>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382000" cy="1200329"/>
          </a:xfrm>
          <a:prstGeom prst="rect">
            <a:avLst/>
          </a:prstGeom>
          <a:noFill/>
        </p:spPr>
        <p:txBody>
          <a:bodyPr wrap="square" rtlCol="0">
            <a:spAutoFit/>
          </a:bodyPr>
          <a:lstStyle/>
          <a:p>
            <a:r>
              <a:rPr lang="en-US" dirty="0" smtClean="0"/>
              <a:t>It would take years for the public to accept Darwin’s theory.</a:t>
            </a:r>
          </a:p>
          <a:p>
            <a:endParaRPr lang="en-US" dirty="0" smtClean="0"/>
          </a:p>
          <a:p>
            <a:r>
              <a:rPr lang="en-US" dirty="0" smtClean="0"/>
              <a:t>Some still refuse to separate religious and historical truth and maintain the Bible’s Old Testament stories to be literal word for word fact.</a:t>
            </a:r>
            <a:endParaRPr lang="en-US" dirty="0"/>
          </a:p>
        </p:txBody>
      </p:sp>
      <p:sp>
        <p:nvSpPr>
          <p:cNvPr id="3" name="TextBox 2"/>
          <p:cNvSpPr txBox="1"/>
          <p:nvPr/>
        </p:nvSpPr>
        <p:spPr>
          <a:xfrm>
            <a:off x="381000" y="1981200"/>
            <a:ext cx="7848600" cy="646331"/>
          </a:xfrm>
          <a:prstGeom prst="rect">
            <a:avLst/>
          </a:prstGeom>
          <a:noFill/>
        </p:spPr>
        <p:txBody>
          <a:bodyPr wrap="square" rtlCol="0">
            <a:spAutoFit/>
          </a:bodyPr>
          <a:lstStyle/>
          <a:p>
            <a:r>
              <a:rPr lang="en-US" dirty="0" smtClean="0"/>
              <a:t>As Catholics, we believe that the diversity and complexity of life and its processes, including evolution, provides evidence of God’s wisdom and power.  </a:t>
            </a:r>
            <a:endParaRPr lang="en-US" dirty="0"/>
          </a:p>
        </p:txBody>
      </p:sp>
      <p:sp>
        <p:nvSpPr>
          <p:cNvPr id="4" name="TextBox 3"/>
          <p:cNvSpPr txBox="1"/>
          <p:nvPr/>
        </p:nvSpPr>
        <p:spPr>
          <a:xfrm>
            <a:off x="381000" y="2895600"/>
            <a:ext cx="8305800" cy="646331"/>
          </a:xfrm>
          <a:prstGeom prst="rect">
            <a:avLst/>
          </a:prstGeom>
          <a:noFill/>
        </p:spPr>
        <p:txBody>
          <a:bodyPr wrap="square" rtlCol="0">
            <a:spAutoFit/>
          </a:bodyPr>
          <a:lstStyle/>
          <a:p>
            <a:r>
              <a:rPr lang="en-US" dirty="0" smtClean="0"/>
              <a:t>We don’t view God as a chess player in the sky pushing pieces around, but ultimately God is responsible for all creation.</a:t>
            </a:r>
            <a:endParaRPr lang="en-US" dirty="0"/>
          </a:p>
        </p:txBody>
      </p:sp>
      <p:sp>
        <p:nvSpPr>
          <p:cNvPr id="5" name="Rectangle 4"/>
          <p:cNvSpPr/>
          <p:nvPr/>
        </p:nvSpPr>
        <p:spPr>
          <a:xfrm>
            <a:off x="1143000" y="4114800"/>
            <a:ext cx="7010400" cy="2031325"/>
          </a:xfrm>
          <a:prstGeom prst="rect">
            <a:avLst/>
          </a:prstGeom>
        </p:spPr>
        <p:txBody>
          <a:bodyPr wrap="square">
            <a:spAutoFit/>
          </a:bodyPr>
          <a:lstStyle/>
          <a:p>
            <a:r>
              <a:rPr lang="en-US" dirty="0" smtClean="0"/>
              <a:t>Pope Pius XII declared that "the teaching authority of the Church does not forbid that, in conformity with the present state of human sciences and sacred theology, research and discussions . . . take place with regard to the doctrine of evolution, in as far as it inquires into the origin of the human body as coming from pre-existent and living matter—[but] the Catholic faith obliges us to hold that souls are immediately created by God" (Pius XII, </a:t>
            </a:r>
            <a:r>
              <a:rPr lang="en-US" i="1" dirty="0" err="1" smtClean="0"/>
              <a:t>Humani</a:t>
            </a:r>
            <a:r>
              <a:rPr lang="en-US" i="1" dirty="0" smtClean="0"/>
              <a:t> Generis</a:t>
            </a:r>
            <a:r>
              <a:rPr lang="en-US" dirty="0" smtClean="0"/>
              <a:t> 36)</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http://publications.nigms.nih.gov/thenewgenetics/images/ch1_dnagenes.jpg"/>
          <p:cNvPicPr>
            <a:picLocks noChangeAspect="1" noChangeArrowheads="1"/>
          </p:cNvPicPr>
          <p:nvPr/>
        </p:nvPicPr>
        <p:blipFill>
          <a:blip r:embed="rId2"/>
          <a:srcRect/>
          <a:stretch>
            <a:fillRect/>
          </a:stretch>
        </p:blipFill>
        <p:spPr bwMode="auto">
          <a:xfrm>
            <a:off x="5791200" y="2585575"/>
            <a:ext cx="3352800" cy="4272426"/>
          </a:xfrm>
          <a:prstGeom prst="rect">
            <a:avLst/>
          </a:prstGeom>
          <a:noFill/>
        </p:spPr>
      </p:pic>
      <p:sp>
        <p:nvSpPr>
          <p:cNvPr id="2" name="TextBox 1"/>
          <p:cNvSpPr txBox="1"/>
          <p:nvPr/>
        </p:nvSpPr>
        <p:spPr>
          <a:xfrm>
            <a:off x="304800" y="381000"/>
            <a:ext cx="8686800" cy="369332"/>
          </a:xfrm>
          <a:prstGeom prst="rect">
            <a:avLst/>
          </a:prstGeom>
          <a:noFill/>
        </p:spPr>
        <p:txBody>
          <a:bodyPr wrap="square" rtlCol="0">
            <a:spAutoFit/>
          </a:bodyPr>
          <a:lstStyle/>
          <a:p>
            <a:r>
              <a:rPr lang="en-US" dirty="0" smtClean="0"/>
              <a:t>Genetics (an overview)</a:t>
            </a:r>
            <a:endParaRPr lang="en-US" dirty="0"/>
          </a:p>
        </p:txBody>
      </p:sp>
      <p:sp>
        <p:nvSpPr>
          <p:cNvPr id="3" name="TextBox 2"/>
          <p:cNvSpPr txBox="1"/>
          <p:nvPr/>
        </p:nvSpPr>
        <p:spPr>
          <a:xfrm>
            <a:off x="304800" y="1066800"/>
            <a:ext cx="8305800" cy="646331"/>
          </a:xfrm>
          <a:prstGeom prst="rect">
            <a:avLst/>
          </a:prstGeom>
          <a:noFill/>
        </p:spPr>
        <p:txBody>
          <a:bodyPr wrap="square" rtlCol="0">
            <a:spAutoFit/>
          </a:bodyPr>
          <a:lstStyle/>
          <a:p>
            <a:r>
              <a:rPr lang="en-US" dirty="0" smtClean="0"/>
              <a:t>Every organism has a unique genetic code, chemical information that makes an individual who they are.</a:t>
            </a:r>
            <a:endParaRPr lang="en-US" dirty="0"/>
          </a:p>
        </p:txBody>
      </p:sp>
      <p:sp>
        <p:nvSpPr>
          <p:cNvPr id="4" name="TextBox 3"/>
          <p:cNvSpPr txBox="1"/>
          <p:nvPr/>
        </p:nvSpPr>
        <p:spPr>
          <a:xfrm>
            <a:off x="152400" y="1905000"/>
            <a:ext cx="7924800" cy="923330"/>
          </a:xfrm>
          <a:prstGeom prst="rect">
            <a:avLst/>
          </a:prstGeom>
          <a:noFill/>
        </p:spPr>
        <p:txBody>
          <a:bodyPr wrap="square" rtlCol="0">
            <a:spAutoFit/>
          </a:bodyPr>
          <a:lstStyle/>
          <a:p>
            <a:r>
              <a:rPr lang="en-US" dirty="0" smtClean="0"/>
              <a:t>This information is stored in large molecules called Deoxyribonucleic Acid (DNA).</a:t>
            </a:r>
          </a:p>
          <a:p>
            <a:r>
              <a:rPr lang="en-US" dirty="0" smtClean="0"/>
              <a:t>Each strand of DNA is basically a long spiraling ladder of smaller molecules.  </a:t>
            </a:r>
          </a:p>
          <a:p>
            <a:r>
              <a:rPr lang="en-US" dirty="0" smtClean="0"/>
              <a:t>The order of these smaller molecules makes up the genetic code.</a:t>
            </a:r>
            <a:endParaRPr lang="en-US" dirty="0"/>
          </a:p>
        </p:txBody>
      </p:sp>
      <p:sp>
        <p:nvSpPr>
          <p:cNvPr id="6" name="TextBox 5"/>
          <p:cNvSpPr txBox="1"/>
          <p:nvPr/>
        </p:nvSpPr>
        <p:spPr>
          <a:xfrm>
            <a:off x="609600" y="3352800"/>
            <a:ext cx="7239000" cy="369332"/>
          </a:xfrm>
          <a:prstGeom prst="rect">
            <a:avLst/>
          </a:prstGeom>
          <a:noFill/>
        </p:spPr>
        <p:txBody>
          <a:bodyPr wrap="square" rtlCol="0">
            <a:spAutoFit/>
          </a:bodyPr>
          <a:lstStyle/>
          <a:p>
            <a:r>
              <a:rPr lang="en-US" dirty="0" smtClean="0"/>
              <a:t>**Every cell in your body has over 6 feet of DNA</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381000"/>
            <a:ext cx="8382000" cy="369332"/>
          </a:xfrm>
          <a:prstGeom prst="rect">
            <a:avLst/>
          </a:prstGeom>
          <a:noFill/>
        </p:spPr>
        <p:txBody>
          <a:bodyPr wrap="square" rtlCol="0">
            <a:spAutoFit/>
          </a:bodyPr>
          <a:lstStyle/>
          <a:p>
            <a:r>
              <a:rPr lang="en-US" dirty="0" smtClean="0"/>
              <a:t>DNA Structure:</a:t>
            </a:r>
            <a:endParaRPr lang="en-US" dirty="0"/>
          </a:p>
        </p:txBody>
      </p:sp>
      <p:sp>
        <p:nvSpPr>
          <p:cNvPr id="3" name="TextBox 2"/>
          <p:cNvSpPr txBox="1"/>
          <p:nvPr/>
        </p:nvSpPr>
        <p:spPr>
          <a:xfrm>
            <a:off x="304800" y="914400"/>
            <a:ext cx="8534400" cy="646331"/>
          </a:xfrm>
          <a:prstGeom prst="rect">
            <a:avLst/>
          </a:prstGeom>
          <a:noFill/>
        </p:spPr>
        <p:txBody>
          <a:bodyPr wrap="square" rtlCol="0">
            <a:spAutoFit/>
          </a:bodyPr>
          <a:lstStyle/>
          <a:p>
            <a:r>
              <a:rPr lang="en-US" dirty="0" smtClean="0"/>
              <a:t>A DNA molecule is a chain of smaller molecules called nucleotide bases arranged in pairs to form a twisting ladder called a double helix.</a:t>
            </a:r>
            <a:endParaRPr lang="en-US" dirty="0"/>
          </a:p>
        </p:txBody>
      </p:sp>
      <p:pic>
        <p:nvPicPr>
          <p:cNvPr id="11266" name="Picture 2" descr="http://www.dna-sequencing-service.com/wp-content/uploads/2010/07/dna-double-helix.jpg"/>
          <p:cNvPicPr>
            <a:picLocks noChangeAspect="1" noChangeArrowheads="1"/>
          </p:cNvPicPr>
          <p:nvPr/>
        </p:nvPicPr>
        <p:blipFill>
          <a:blip r:embed="rId2"/>
          <a:srcRect/>
          <a:stretch>
            <a:fillRect/>
          </a:stretch>
        </p:blipFill>
        <p:spPr bwMode="auto">
          <a:xfrm>
            <a:off x="228600" y="1905000"/>
            <a:ext cx="4611535" cy="4533900"/>
          </a:xfrm>
          <a:prstGeom prst="rect">
            <a:avLst/>
          </a:prstGeom>
          <a:noFill/>
        </p:spPr>
      </p:pic>
      <p:sp>
        <p:nvSpPr>
          <p:cNvPr id="5" name="TextBox 4"/>
          <p:cNvSpPr txBox="1"/>
          <p:nvPr/>
        </p:nvSpPr>
        <p:spPr>
          <a:xfrm>
            <a:off x="5181600" y="1981200"/>
            <a:ext cx="3505200" cy="1477328"/>
          </a:xfrm>
          <a:prstGeom prst="rect">
            <a:avLst/>
          </a:prstGeom>
          <a:noFill/>
        </p:spPr>
        <p:txBody>
          <a:bodyPr wrap="square" rtlCol="0">
            <a:spAutoFit/>
          </a:bodyPr>
          <a:lstStyle/>
          <a:p>
            <a:r>
              <a:rPr lang="en-US" dirty="0" smtClean="0"/>
              <a:t>There are four types nucleotide…</a:t>
            </a:r>
          </a:p>
          <a:p>
            <a:r>
              <a:rPr lang="en-US" dirty="0" smtClean="0"/>
              <a:t>	</a:t>
            </a:r>
            <a:r>
              <a:rPr lang="en-US" dirty="0" smtClean="0"/>
              <a:t>-Adenine (</a:t>
            </a:r>
            <a:r>
              <a:rPr lang="en-US" dirty="0" err="1" smtClean="0"/>
              <a:t>purine</a:t>
            </a:r>
            <a:r>
              <a:rPr lang="en-US" dirty="0" smtClean="0"/>
              <a:t>)</a:t>
            </a:r>
          </a:p>
          <a:p>
            <a:r>
              <a:rPr lang="en-US" dirty="0" smtClean="0"/>
              <a:t>	</a:t>
            </a:r>
            <a:r>
              <a:rPr lang="en-US" dirty="0" smtClean="0"/>
              <a:t>-Guanine (</a:t>
            </a:r>
            <a:r>
              <a:rPr lang="en-US" dirty="0" err="1" smtClean="0"/>
              <a:t>purine</a:t>
            </a:r>
            <a:r>
              <a:rPr lang="en-US" dirty="0" smtClean="0"/>
              <a:t>)</a:t>
            </a:r>
            <a:endParaRPr lang="en-US" dirty="0" smtClean="0"/>
          </a:p>
          <a:p>
            <a:r>
              <a:rPr lang="en-US" dirty="0" smtClean="0"/>
              <a:t>	</a:t>
            </a:r>
            <a:r>
              <a:rPr lang="en-US" dirty="0" smtClean="0"/>
              <a:t>-Thymine (</a:t>
            </a:r>
            <a:r>
              <a:rPr lang="en-US" dirty="0" err="1" smtClean="0"/>
              <a:t>pyrimidine</a:t>
            </a:r>
            <a:r>
              <a:rPr lang="en-US" dirty="0" smtClean="0"/>
              <a:t>)</a:t>
            </a:r>
          </a:p>
          <a:p>
            <a:r>
              <a:rPr lang="en-US" dirty="0" smtClean="0"/>
              <a:t>	</a:t>
            </a:r>
            <a:r>
              <a:rPr lang="en-US" dirty="0" smtClean="0"/>
              <a:t>-Cytosine  (</a:t>
            </a:r>
            <a:r>
              <a:rPr lang="en-US" dirty="0" err="1" smtClean="0"/>
              <a:t>pyrimidine</a:t>
            </a:r>
            <a:r>
              <a:rPr lang="en-US" dirty="0" smtClean="0"/>
              <a:t>)</a:t>
            </a:r>
            <a:endParaRPr lang="en-US" dirty="0"/>
          </a:p>
        </p:txBody>
      </p:sp>
      <p:sp>
        <p:nvSpPr>
          <p:cNvPr id="6" name="TextBox 5"/>
          <p:cNvSpPr txBox="1"/>
          <p:nvPr/>
        </p:nvSpPr>
        <p:spPr>
          <a:xfrm>
            <a:off x="5105400" y="3886200"/>
            <a:ext cx="3657600" cy="646331"/>
          </a:xfrm>
          <a:prstGeom prst="rect">
            <a:avLst/>
          </a:prstGeom>
          <a:noFill/>
        </p:spPr>
        <p:txBody>
          <a:bodyPr wrap="square" rtlCol="0">
            <a:spAutoFit/>
          </a:bodyPr>
          <a:lstStyle/>
          <a:p>
            <a:r>
              <a:rPr lang="en-US" dirty="0" smtClean="0"/>
              <a:t>Adenine and Thymine pair together</a:t>
            </a:r>
          </a:p>
          <a:p>
            <a:r>
              <a:rPr lang="en-US" dirty="0" smtClean="0"/>
              <a:t>Guanine and Cytosine pair together</a:t>
            </a:r>
            <a:endParaRPr lang="en-US" dirty="0"/>
          </a:p>
        </p:txBody>
      </p:sp>
      <p:sp>
        <p:nvSpPr>
          <p:cNvPr id="7" name="TextBox 6"/>
          <p:cNvSpPr txBox="1"/>
          <p:nvPr/>
        </p:nvSpPr>
        <p:spPr>
          <a:xfrm>
            <a:off x="4953000" y="5410200"/>
            <a:ext cx="4191000" cy="646331"/>
          </a:xfrm>
          <a:prstGeom prst="rect">
            <a:avLst/>
          </a:prstGeom>
          <a:noFill/>
        </p:spPr>
        <p:txBody>
          <a:bodyPr wrap="square" rtlCol="0">
            <a:spAutoFit/>
          </a:bodyPr>
          <a:lstStyle/>
          <a:p>
            <a:r>
              <a:rPr lang="en-US" dirty="0" smtClean="0"/>
              <a:t>Your genetic information is stored in the order of these pairs.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458200" cy="923330"/>
          </a:xfrm>
          <a:prstGeom prst="rect">
            <a:avLst/>
          </a:prstGeom>
          <a:noFill/>
        </p:spPr>
        <p:txBody>
          <a:bodyPr wrap="square" rtlCol="0">
            <a:spAutoFit/>
          </a:bodyPr>
          <a:lstStyle/>
          <a:p>
            <a:r>
              <a:rPr lang="en-US" dirty="0" smtClean="0"/>
              <a:t>Through a series of chemical reactions, a cell uses genetic information to make proteins.</a:t>
            </a:r>
          </a:p>
          <a:p>
            <a:r>
              <a:rPr lang="en-US" dirty="0" smtClean="0"/>
              <a:t>What proteins a cell or organism makes, how much they make, and when they make them, make each organism unique, give it its individual traits.  </a:t>
            </a:r>
            <a:endParaRPr lang="en-US" dirty="0"/>
          </a:p>
        </p:txBody>
      </p:sp>
      <p:sp>
        <p:nvSpPr>
          <p:cNvPr id="3" name="TextBox 2"/>
          <p:cNvSpPr txBox="1"/>
          <p:nvPr/>
        </p:nvSpPr>
        <p:spPr>
          <a:xfrm>
            <a:off x="304800" y="1905000"/>
            <a:ext cx="8153400" cy="646331"/>
          </a:xfrm>
          <a:prstGeom prst="rect">
            <a:avLst/>
          </a:prstGeom>
          <a:noFill/>
        </p:spPr>
        <p:txBody>
          <a:bodyPr wrap="square" rtlCol="0">
            <a:spAutoFit/>
          </a:bodyPr>
          <a:lstStyle/>
          <a:p>
            <a:r>
              <a:rPr lang="en-US" dirty="0" smtClean="0"/>
              <a:t>The section of DNA that codes for a particular protein, one trait, is called a gene.</a:t>
            </a:r>
          </a:p>
          <a:p>
            <a:r>
              <a:rPr lang="en-US" dirty="0" smtClean="0"/>
              <a:t>	**You have over 30,000 genes</a:t>
            </a:r>
            <a:endParaRPr lang="en-US" dirty="0"/>
          </a:p>
        </p:txBody>
      </p:sp>
      <p:sp>
        <p:nvSpPr>
          <p:cNvPr id="5" name="TextBox 4"/>
          <p:cNvSpPr txBox="1"/>
          <p:nvPr/>
        </p:nvSpPr>
        <p:spPr>
          <a:xfrm>
            <a:off x="304800" y="2895600"/>
            <a:ext cx="8229600" cy="1200329"/>
          </a:xfrm>
          <a:prstGeom prst="rect">
            <a:avLst/>
          </a:prstGeom>
          <a:noFill/>
        </p:spPr>
        <p:txBody>
          <a:bodyPr wrap="square" rtlCol="0">
            <a:spAutoFit/>
          </a:bodyPr>
          <a:lstStyle/>
          <a:p>
            <a:r>
              <a:rPr lang="en-US" dirty="0" smtClean="0"/>
              <a:t>There are different versions of most genes.</a:t>
            </a:r>
          </a:p>
          <a:p>
            <a:r>
              <a:rPr lang="en-US" dirty="0" smtClean="0"/>
              <a:t>The different versions of a gene are called alleles.</a:t>
            </a:r>
          </a:p>
          <a:p>
            <a:r>
              <a:rPr lang="en-US" dirty="0" smtClean="0"/>
              <a:t>	-e.g. one gene codes for </a:t>
            </a:r>
            <a:r>
              <a:rPr lang="en-US" dirty="0" err="1" smtClean="0"/>
              <a:t>opsin</a:t>
            </a:r>
            <a:r>
              <a:rPr lang="en-US" dirty="0" smtClean="0"/>
              <a:t> green, which helps you see red and green.  Some alleles of this gene give you normal vision, some others make you color deficient</a:t>
            </a:r>
            <a:endParaRPr lang="en-US" dirty="0"/>
          </a:p>
        </p:txBody>
      </p:sp>
      <p:sp>
        <p:nvSpPr>
          <p:cNvPr id="6" name="TextBox 5"/>
          <p:cNvSpPr txBox="1"/>
          <p:nvPr/>
        </p:nvSpPr>
        <p:spPr>
          <a:xfrm>
            <a:off x="304800" y="5029200"/>
            <a:ext cx="8839200" cy="923330"/>
          </a:xfrm>
          <a:prstGeom prst="rect">
            <a:avLst/>
          </a:prstGeom>
          <a:noFill/>
        </p:spPr>
        <p:txBody>
          <a:bodyPr wrap="square" rtlCol="0">
            <a:spAutoFit/>
          </a:bodyPr>
          <a:lstStyle/>
          <a:p>
            <a:r>
              <a:rPr lang="en-US" dirty="0" smtClean="0"/>
              <a:t>Evolution has taken place when how common particular alleles are in a population changes.</a:t>
            </a:r>
          </a:p>
          <a:p>
            <a:r>
              <a:rPr lang="en-US" dirty="0" smtClean="0"/>
              <a:t>	-e.g. 50% of people in Walpole had blue eyes 20 years ago, but only 30% of people in Walpole have blue eyes now (not actual numbers).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304800"/>
            <a:ext cx="8305800" cy="923330"/>
          </a:xfrm>
          <a:prstGeom prst="rect">
            <a:avLst/>
          </a:prstGeom>
          <a:noFill/>
        </p:spPr>
        <p:txBody>
          <a:bodyPr wrap="square" rtlCol="0">
            <a:spAutoFit/>
          </a:bodyPr>
          <a:lstStyle/>
          <a:p>
            <a:r>
              <a:rPr lang="en-US" dirty="0" smtClean="0"/>
              <a:t>Your DNA isn’t just one molecule.  Your DNA is broken into large molecules called chromosomes.</a:t>
            </a:r>
          </a:p>
          <a:p>
            <a:r>
              <a:rPr lang="en-US" dirty="0"/>
              <a:t>	</a:t>
            </a:r>
            <a:r>
              <a:rPr lang="en-US" dirty="0" smtClean="0"/>
              <a:t>-different species have different numbers. </a:t>
            </a:r>
            <a:endParaRPr lang="en-US" dirty="0"/>
          </a:p>
        </p:txBody>
      </p:sp>
      <p:sp>
        <p:nvSpPr>
          <p:cNvPr id="4" name="TextBox 3"/>
          <p:cNvSpPr txBox="1"/>
          <p:nvPr/>
        </p:nvSpPr>
        <p:spPr>
          <a:xfrm>
            <a:off x="304800" y="1676400"/>
            <a:ext cx="5791200" cy="1200329"/>
          </a:xfrm>
          <a:prstGeom prst="rect">
            <a:avLst/>
          </a:prstGeom>
          <a:noFill/>
        </p:spPr>
        <p:txBody>
          <a:bodyPr wrap="square" rtlCol="0">
            <a:spAutoFit/>
          </a:bodyPr>
          <a:lstStyle/>
          <a:p>
            <a:r>
              <a:rPr lang="en-US" dirty="0" smtClean="0"/>
              <a:t>Most organisms (including humans) are diploid, meaning they have two versions of each chromosome.</a:t>
            </a:r>
          </a:p>
          <a:p>
            <a:r>
              <a:rPr lang="en-US" dirty="0"/>
              <a:t>	</a:t>
            </a:r>
            <a:r>
              <a:rPr lang="en-US" dirty="0" smtClean="0"/>
              <a:t>-one is inherited from the maternal (from mom) and the other is paternal (from dad).</a:t>
            </a:r>
            <a:endParaRPr lang="en-US" dirty="0"/>
          </a:p>
        </p:txBody>
      </p:sp>
      <p:sp>
        <p:nvSpPr>
          <p:cNvPr id="5" name="TextBox 4"/>
          <p:cNvSpPr txBox="1"/>
          <p:nvPr/>
        </p:nvSpPr>
        <p:spPr>
          <a:xfrm>
            <a:off x="228600" y="3352800"/>
            <a:ext cx="5943600" cy="1477328"/>
          </a:xfrm>
          <a:prstGeom prst="rect">
            <a:avLst/>
          </a:prstGeom>
          <a:noFill/>
        </p:spPr>
        <p:txBody>
          <a:bodyPr wrap="square" rtlCol="0">
            <a:spAutoFit/>
          </a:bodyPr>
          <a:lstStyle/>
          <a:p>
            <a:r>
              <a:rPr lang="en-US" dirty="0" smtClean="0"/>
              <a:t>During sexual reproduction, each parent copies their genome (all of their chromosomes) and produces haploid cells (containing one version of each of their chromosomes).  A maternal (egg) and paternal haploid cell (sperm) combine to produce a new individual, their offspring.  </a:t>
            </a:r>
          </a:p>
        </p:txBody>
      </p:sp>
      <p:sp>
        <p:nvSpPr>
          <p:cNvPr id="6" name="TextBox 5"/>
          <p:cNvSpPr txBox="1"/>
          <p:nvPr/>
        </p:nvSpPr>
        <p:spPr>
          <a:xfrm>
            <a:off x="228600" y="5638800"/>
            <a:ext cx="5943600" cy="923330"/>
          </a:xfrm>
          <a:prstGeom prst="rect">
            <a:avLst/>
          </a:prstGeom>
          <a:noFill/>
        </p:spPr>
        <p:txBody>
          <a:bodyPr wrap="square" rtlCol="0">
            <a:spAutoFit/>
          </a:bodyPr>
          <a:lstStyle/>
          <a:p>
            <a:r>
              <a:rPr lang="en-US" dirty="0" smtClean="0"/>
              <a:t>Humans have 46 total chromosomes, 23 paternal and 23 maternal.</a:t>
            </a:r>
          </a:p>
          <a:p>
            <a:r>
              <a:rPr lang="en-US" dirty="0"/>
              <a:t>	</a:t>
            </a:r>
            <a:r>
              <a:rPr lang="en-US" dirty="0" smtClean="0"/>
              <a:t>-eggs have 23 and sperm have 23</a:t>
            </a:r>
            <a:endParaRPr lang="en-US" dirty="0"/>
          </a:p>
        </p:txBody>
      </p:sp>
      <p:pic>
        <p:nvPicPr>
          <p:cNvPr id="9218" name="Picture 2" descr="http://www.sciencephoto.com/image/158260/large/C0095648-Human_chromosome_10,_SEM-SPL.jpg"/>
          <p:cNvPicPr>
            <a:picLocks noChangeAspect="1" noChangeArrowheads="1"/>
          </p:cNvPicPr>
          <p:nvPr/>
        </p:nvPicPr>
        <p:blipFill>
          <a:blip r:embed="rId2"/>
          <a:srcRect/>
          <a:stretch>
            <a:fillRect/>
          </a:stretch>
        </p:blipFill>
        <p:spPr bwMode="auto">
          <a:xfrm>
            <a:off x="6305550" y="1809750"/>
            <a:ext cx="2838450" cy="5048250"/>
          </a:xfrm>
          <a:prstGeom prst="rect">
            <a:avLst/>
          </a:prstGeom>
          <a:noFill/>
        </p:spPr>
      </p:pic>
      <p:sp>
        <p:nvSpPr>
          <p:cNvPr id="7" name="TextBox 6"/>
          <p:cNvSpPr txBox="1"/>
          <p:nvPr/>
        </p:nvSpPr>
        <p:spPr>
          <a:xfrm>
            <a:off x="6629400" y="1371600"/>
            <a:ext cx="2514600" cy="381000"/>
          </a:xfrm>
          <a:prstGeom prst="rect">
            <a:avLst/>
          </a:prstGeom>
          <a:noFill/>
        </p:spPr>
        <p:txBody>
          <a:bodyPr wrap="square" rtlCol="0">
            <a:spAutoFit/>
          </a:bodyPr>
          <a:lstStyle/>
          <a:p>
            <a:r>
              <a:rPr lang="en-US" dirty="0" smtClean="0">
                <a:latin typeface="Aharoni" pitchFamily="2" charset="-79"/>
                <a:cs typeface="Aharoni" pitchFamily="2" charset="-79"/>
              </a:rPr>
              <a:t>Chromosome pair</a:t>
            </a:r>
            <a:endParaRPr lang="en-US" dirty="0">
              <a:latin typeface="Aharoni" pitchFamily="2" charset="-79"/>
              <a:cs typeface="Aharoni" pitchFamily="2" charset="-79"/>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001000" cy="369332"/>
          </a:xfrm>
          <a:prstGeom prst="rect">
            <a:avLst/>
          </a:prstGeom>
          <a:noFill/>
        </p:spPr>
        <p:txBody>
          <a:bodyPr wrap="square" rtlCol="0">
            <a:spAutoFit/>
          </a:bodyPr>
          <a:lstStyle/>
          <a:p>
            <a:r>
              <a:rPr lang="en-US" dirty="0" smtClean="0"/>
              <a:t>Human chromosomes are numbered 1-22, then x and y.</a:t>
            </a:r>
            <a:endParaRPr lang="en-US" dirty="0"/>
          </a:p>
        </p:txBody>
      </p:sp>
      <p:sp>
        <p:nvSpPr>
          <p:cNvPr id="3" name="TextBox 2"/>
          <p:cNvSpPr txBox="1"/>
          <p:nvPr/>
        </p:nvSpPr>
        <p:spPr>
          <a:xfrm>
            <a:off x="533400" y="609600"/>
            <a:ext cx="8229600" cy="646331"/>
          </a:xfrm>
          <a:prstGeom prst="rect">
            <a:avLst/>
          </a:prstGeom>
          <a:noFill/>
        </p:spPr>
        <p:txBody>
          <a:bodyPr wrap="square" rtlCol="0">
            <a:spAutoFit/>
          </a:bodyPr>
          <a:lstStyle/>
          <a:p>
            <a:r>
              <a:rPr lang="en-US" dirty="0" smtClean="0"/>
              <a:t>Everyone has two 1s, two 2s, two 3s, and so on.</a:t>
            </a:r>
          </a:p>
          <a:p>
            <a:endParaRPr lang="en-US" dirty="0"/>
          </a:p>
        </p:txBody>
      </p:sp>
      <p:sp>
        <p:nvSpPr>
          <p:cNvPr id="4" name="TextBox 3"/>
          <p:cNvSpPr txBox="1"/>
          <p:nvPr/>
        </p:nvSpPr>
        <p:spPr>
          <a:xfrm>
            <a:off x="0" y="1828800"/>
            <a:ext cx="6096000" cy="646331"/>
          </a:xfrm>
          <a:prstGeom prst="rect">
            <a:avLst/>
          </a:prstGeom>
          <a:noFill/>
        </p:spPr>
        <p:txBody>
          <a:bodyPr wrap="square" rtlCol="0">
            <a:spAutoFit/>
          </a:bodyPr>
          <a:lstStyle/>
          <a:p>
            <a:r>
              <a:rPr lang="en-US" dirty="0" smtClean="0"/>
              <a:t>Males have one x and one y chromosome.</a:t>
            </a:r>
          </a:p>
          <a:p>
            <a:r>
              <a:rPr lang="en-US" dirty="0" smtClean="0"/>
              <a:t>Women have two x chromosomes.  </a:t>
            </a:r>
            <a:endParaRPr lang="en-US" dirty="0"/>
          </a:p>
        </p:txBody>
      </p:sp>
      <p:sp>
        <p:nvSpPr>
          <p:cNvPr id="5" name="TextBox 4"/>
          <p:cNvSpPr txBox="1"/>
          <p:nvPr/>
        </p:nvSpPr>
        <p:spPr>
          <a:xfrm>
            <a:off x="0" y="3048000"/>
            <a:ext cx="3962400" cy="914400"/>
          </a:xfrm>
          <a:prstGeom prst="rect">
            <a:avLst/>
          </a:prstGeom>
          <a:noFill/>
        </p:spPr>
        <p:txBody>
          <a:bodyPr wrap="square" rtlCol="0">
            <a:spAutoFit/>
          </a:bodyPr>
          <a:lstStyle/>
          <a:p>
            <a:r>
              <a:rPr lang="en-US" dirty="0" smtClean="0"/>
              <a:t>Replacing the second x for a y is the only genetic difference between men and women. </a:t>
            </a:r>
            <a:endParaRPr lang="en-US" dirty="0"/>
          </a:p>
        </p:txBody>
      </p:sp>
      <p:pic>
        <p:nvPicPr>
          <p:cNvPr id="1028" name="Picture 4" descr="https://encrypted-tbn3.google.com/images?q=tbn:ANd9GcT_X07a2ZyBSUNbMJwNfyvB4nc_ZfA_xn1ETvanrMvCa7xr50B0"/>
          <p:cNvPicPr>
            <a:picLocks noChangeAspect="1" noChangeArrowheads="1"/>
          </p:cNvPicPr>
          <p:nvPr/>
        </p:nvPicPr>
        <p:blipFill>
          <a:blip r:embed="rId2"/>
          <a:srcRect/>
          <a:stretch>
            <a:fillRect/>
          </a:stretch>
        </p:blipFill>
        <p:spPr bwMode="auto">
          <a:xfrm>
            <a:off x="4038600" y="1752600"/>
            <a:ext cx="5105400" cy="5105400"/>
          </a:xfrm>
          <a:prstGeom prst="rect">
            <a:avLst/>
          </a:prstGeom>
          <a:noFill/>
        </p:spPr>
      </p:pic>
      <p:sp>
        <p:nvSpPr>
          <p:cNvPr id="8" name="TextBox 7"/>
          <p:cNvSpPr txBox="1"/>
          <p:nvPr/>
        </p:nvSpPr>
        <p:spPr>
          <a:xfrm>
            <a:off x="152400" y="4267200"/>
            <a:ext cx="3810000" cy="923330"/>
          </a:xfrm>
          <a:prstGeom prst="rect">
            <a:avLst/>
          </a:prstGeom>
          <a:noFill/>
        </p:spPr>
        <p:txBody>
          <a:bodyPr wrap="square" rtlCol="0">
            <a:spAutoFit/>
          </a:bodyPr>
          <a:lstStyle/>
          <a:p>
            <a:r>
              <a:rPr lang="en-US" dirty="0" smtClean="0"/>
              <a:t>The DNA molecules are tightly wound together and compacted into chromosomes to save space.</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381000"/>
            <a:ext cx="8153400" cy="923330"/>
          </a:xfrm>
          <a:prstGeom prst="rect">
            <a:avLst/>
          </a:prstGeom>
          <a:noFill/>
        </p:spPr>
        <p:txBody>
          <a:bodyPr wrap="square" rtlCol="0">
            <a:spAutoFit/>
          </a:bodyPr>
          <a:lstStyle/>
          <a:p>
            <a:r>
              <a:rPr lang="en-US" dirty="0" smtClean="0"/>
              <a:t>Since you have two of each chromosome, you also have two versions of all your genes, but you usually don’t use both.  </a:t>
            </a:r>
          </a:p>
          <a:p>
            <a:r>
              <a:rPr lang="en-US" dirty="0" smtClean="0"/>
              <a:t>Some alleles are dominant and some are recessive.  </a:t>
            </a:r>
            <a:endParaRPr lang="en-US" dirty="0"/>
          </a:p>
        </p:txBody>
      </p:sp>
      <p:sp>
        <p:nvSpPr>
          <p:cNvPr id="3" name="TextBox 2"/>
          <p:cNvSpPr txBox="1"/>
          <p:nvPr/>
        </p:nvSpPr>
        <p:spPr>
          <a:xfrm>
            <a:off x="381000" y="2286000"/>
            <a:ext cx="8305800" cy="1200329"/>
          </a:xfrm>
          <a:prstGeom prst="rect">
            <a:avLst/>
          </a:prstGeom>
          <a:noFill/>
        </p:spPr>
        <p:txBody>
          <a:bodyPr wrap="square" rtlCol="0">
            <a:spAutoFit/>
          </a:bodyPr>
          <a:lstStyle/>
          <a:p>
            <a:r>
              <a:rPr lang="en-US" dirty="0" smtClean="0"/>
              <a:t>If you get one dominant allele and one recessive allele you will only express the dominant allele.</a:t>
            </a:r>
          </a:p>
          <a:p>
            <a:r>
              <a:rPr lang="en-US" dirty="0" smtClean="0"/>
              <a:t>	-you could pass it on to your kids, but you don’t show that you have it.</a:t>
            </a:r>
          </a:p>
          <a:p>
            <a:r>
              <a:rPr lang="en-US" dirty="0" smtClean="0"/>
              <a:t>	-what you show is called your phenotype</a:t>
            </a:r>
            <a:endParaRPr lang="en-US" dirty="0"/>
          </a:p>
        </p:txBody>
      </p:sp>
      <p:sp>
        <p:nvSpPr>
          <p:cNvPr id="4" name="TextBox 3"/>
          <p:cNvSpPr txBox="1"/>
          <p:nvPr/>
        </p:nvSpPr>
        <p:spPr>
          <a:xfrm>
            <a:off x="457200" y="1447800"/>
            <a:ext cx="7315200" cy="646331"/>
          </a:xfrm>
          <a:prstGeom prst="rect">
            <a:avLst/>
          </a:prstGeom>
          <a:noFill/>
        </p:spPr>
        <p:txBody>
          <a:bodyPr wrap="square" rtlCol="0">
            <a:spAutoFit/>
          </a:bodyPr>
          <a:lstStyle/>
          <a:p>
            <a:r>
              <a:rPr lang="en-US" dirty="0" smtClean="0"/>
              <a:t>You could have two dominant, two recessive, or one dominant and one recessive.</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228600"/>
            <a:ext cx="8001000" cy="369332"/>
          </a:xfrm>
          <a:prstGeom prst="rect">
            <a:avLst/>
          </a:prstGeom>
          <a:noFill/>
        </p:spPr>
        <p:txBody>
          <a:bodyPr wrap="square" rtlCol="0">
            <a:spAutoFit/>
          </a:bodyPr>
          <a:lstStyle/>
          <a:p>
            <a:r>
              <a:rPr lang="en-US" dirty="0" smtClean="0"/>
              <a:t>You can predict the chances of having a particular gene by using </a:t>
            </a:r>
            <a:r>
              <a:rPr lang="en-US" dirty="0" err="1" smtClean="0"/>
              <a:t>Punnet</a:t>
            </a:r>
            <a:r>
              <a:rPr lang="en-US" dirty="0" smtClean="0"/>
              <a:t> Squares.</a:t>
            </a:r>
            <a:endParaRPr lang="en-US" dirty="0"/>
          </a:p>
        </p:txBody>
      </p:sp>
      <p:sp>
        <p:nvSpPr>
          <p:cNvPr id="3" name="TextBox 2"/>
          <p:cNvSpPr txBox="1"/>
          <p:nvPr/>
        </p:nvSpPr>
        <p:spPr>
          <a:xfrm>
            <a:off x="533400" y="685800"/>
            <a:ext cx="7696200" cy="1477328"/>
          </a:xfrm>
          <a:prstGeom prst="rect">
            <a:avLst/>
          </a:prstGeom>
          <a:noFill/>
        </p:spPr>
        <p:txBody>
          <a:bodyPr wrap="square" rtlCol="0">
            <a:spAutoFit/>
          </a:bodyPr>
          <a:lstStyle/>
          <a:p>
            <a:r>
              <a:rPr lang="en-US" dirty="0" smtClean="0"/>
              <a:t>-place the two alleles from the mother on one side outside of the square</a:t>
            </a:r>
          </a:p>
          <a:p>
            <a:r>
              <a:rPr lang="en-US" dirty="0" smtClean="0"/>
              <a:t>-place the two alleles from the father on the other side of the square</a:t>
            </a:r>
          </a:p>
          <a:p>
            <a:r>
              <a:rPr lang="en-US" dirty="0" smtClean="0"/>
              <a:t>-pull the alleles horizontally from on parent and vertically from the other parent to fill in the inside boxes.</a:t>
            </a:r>
          </a:p>
          <a:p>
            <a:r>
              <a:rPr lang="en-US" dirty="0" smtClean="0"/>
              <a:t>-each box inside is a possible pair of alleles that offspring could have (genotype).</a:t>
            </a:r>
            <a:endParaRPr lang="en-US" dirty="0"/>
          </a:p>
        </p:txBody>
      </p:sp>
      <p:graphicFrame>
        <p:nvGraphicFramePr>
          <p:cNvPr id="8" name="Table 7"/>
          <p:cNvGraphicFramePr>
            <a:graphicFrameLocks noGrp="1"/>
          </p:cNvGraphicFramePr>
          <p:nvPr/>
        </p:nvGraphicFramePr>
        <p:xfrm>
          <a:off x="1066800" y="3124200"/>
          <a:ext cx="4648200" cy="3048000"/>
        </p:xfrm>
        <a:graphic>
          <a:graphicData uri="http://schemas.openxmlformats.org/drawingml/2006/table">
            <a:tbl>
              <a:tblPr firstRow="1" bandRow="1">
                <a:tableStyleId>{5940675A-B579-460E-94D1-54222C63F5DA}</a:tableStyleId>
              </a:tblPr>
              <a:tblGrid>
                <a:gridCol w="2324100"/>
                <a:gridCol w="2324100"/>
              </a:tblGrid>
              <a:tr h="1524000">
                <a:tc>
                  <a:txBody>
                    <a:bodyPr/>
                    <a:lstStyle/>
                    <a:p>
                      <a:pPr algn="ctr"/>
                      <a:endParaRPr lang="en-US" dirty="0" smtClean="0"/>
                    </a:p>
                    <a:p>
                      <a:pPr algn="ctr"/>
                      <a:endParaRPr lang="en-US" dirty="0" smtClean="0"/>
                    </a:p>
                    <a:p>
                      <a:pPr algn="ctr"/>
                      <a:r>
                        <a:rPr lang="en-US" sz="3600" dirty="0" smtClean="0"/>
                        <a:t>AA</a:t>
                      </a:r>
                      <a:endParaRPr lang="en-US" sz="3600" dirty="0"/>
                    </a:p>
                  </a:txBody>
                  <a:tcPr/>
                </a:tc>
                <a:tc>
                  <a:txBody>
                    <a:bodyPr/>
                    <a:lstStyle/>
                    <a:p>
                      <a:pPr algn="ctr"/>
                      <a:endParaRPr lang="en-US" sz="3600" dirty="0" smtClean="0"/>
                    </a:p>
                    <a:p>
                      <a:pPr algn="ctr"/>
                      <a:r>
                        <a:rPr lang="en-US" sz="3600" dirty="0" err="1" smtClean="0"/>
                        <a:t>Aa</a:t>
                      </a:r>
                      <a:endParaRPr lang="en-US" sz="3600" dirty="0"/>
                    </a:p>
                  </a:txBody>
                  <a:tcPr/>
                </a:tc>
              </a:tr>
              <a:tr h="1524000">
                <a:tc>
                  <a:txBody>
                    <a:bodyPr/>
                    <a:lstStyle/>
                    <a:p>
                      <a:pPr algn="ctr"/>
                      <a:endParaRPr lang="en-US" sz="3600" dirty="0" smtClean="0"/>
                    </a:p>
                    <a:p>
                      <a:pPr algn="ctr"/>
                      <a:r>
                        <a:rPr lang="en-US" sz="3600" dirty="0" smtClean="0"/>
                        <a:t>AA</a:t>
                      </a:r>
                      <a:endParaRPr lang="en-US" sz="3600" dirty="0"/>
                    </a:p>
                  </a:txBody>
                  <a:tcPr/>
                </a:tc>
                <a:tc>
                  <a:txBody>
                    <a:bodyPr/>
                    <a:lstStyle/>
                    <a:p>
                      <a:endParaRPr lang="en-US" dirty="0" smtClean="0"/>
                    </a:p>
                    <a:p>
                      <a:endParaRPr lang="en-US" dirty="0" smtClean="0"/>
                    </a:p>
                    <a:p>
                      <a:pPr algn="ctr"/>
                      <a:r>
                        <a:rPr lang="en-US" sz="3600" dirty="0" err="1" smtClean="0"/>
                        <a:t>Aa</a:t>
                      </a:r>
                      <a:endParaRPr lang="en-US" sz="3600" dirty="0"/>
                    </a:p>
                  </a:txBody>
                  <a:tcPr/>
                </a:tc>
              </a:tr>
            </a:tbl>
          </a:graphicData>
        </a:graphic>
      </p:graphicFrame>
      <p:sp>
        <p:nvSpPr>
          <p:cNvPr id="9" name="TextBox 8"/>
          <p:cNvSpPr txBox="1"/>
          <p:nvPr/>
        </p:nvSpPr>
        <p:spPr>
          <a:xfrm>
            <a:off x="1295400" y="2514600"/>
            <a:ext cx="4114800" cy="646331"/>
          </a:xfrm>
          <a:prstGeom prst="rect">
            <a:avLst/>
          </a:prstGeom>
          <a:noFill/>
        </p:spPr>
        <p:txBody>
          <a:bodyPr wrap="square" rtlCol="0">
            <a:spAutoFit/>
          </a:bodyPr>
          <a:lstStyle/>
          <a:p>
            <a:r>
              <a:rPr lang="en-US" dirty="0" smtClean="0"/>
              <a:t>            </a:t>
            </a:r>
            <a:r>
              <a:rPr lang="en-US" sz="3600" dirty="0" smtClean="0"/>
              <a:t>A                    </a:t>
            </a:r>
            <a:r>
              <a:rPr lang="en-US" sz="3600" dirty="0" err="1" smtClean="0"/>
              <a:t>a</a:t>
            </a:r>
            <a:endParaRPr lang="en-US" sz="3600" dirty="0"/>
          </a:p>
        </p:txBody>
      </p:sp>
      <p:sp>
        <p:nvSpPr>
          <p:cNvPr id="11" name="TextBox 10"/>
          <p:cNvSpPr txBox="1"/>
          <p:nvPr/>
        </p:nvSpPr>
        <p:spPr>
          <a:xfrm>
            <a:off x="533400" y="3505200"/>
            <a:ext cx="457200" cy="2308324"/>
          </a:xfrm>
          <a:prstGeom prst="rect">
            <a:avLst/>
          </a:prstGeom>
          <a:noFill/>
        </p:spPr>
        <p:txBody>
          <a:bodyPr wrap="square" rtlCol="0">
            <a:spAutoFit/>
          </a:bodyPr>
          <a:lstStyle/>
          <a:p>
            <a:r>
              <a:rPr lang="en-US" sz="3600" dirty="0" smtClean="0"/>
              <a:t>A</a:t>
            </a:r>
          </a:p>
          <a:p>
            <a:endParaRPr lang="en-US" sz="3600" dirty="0" smtClean="0"/>
          </a:p>
          <a:p>
            <a:endParaRPr lang="en-US" sz="3600" dirty="0" smtClean="0"/>
          </a:p>
          <a:p>
            <a:r>
              <a:rPr lang="en-US" sz="3600" dirty="0" smtClean="0"/>
              <a:t>A</a:t>
            </a:r>
            <a:endParaRPr lang="en-US" sz="3600" dirty="0"/>
          </a:p>
        </p:txBody>
      </p:sp>
      <p:sp>
        <p:nvSpPr>
          <p:cNvPr id="12" name="TextBox 11"/>
          <p:cNvSpPr txBox="1"/>
          <p:nvPr/>
        </p:nvSpPr>
        <p:spPr>
          <a:xfrm>
            <a:off x="6781800" y="2438400"/>
            <a:ext cx="2133600" cy="4247317"/>
          </a:xfrm>
          <a:prstGeom prst="rect">
            <a:avLst/>
          </a:prstGeom>
          <a:noFill/>
        </p:spPr>
        <p:txBody>
          <a:bodyPr wrap="square" rtlCol="0">
            <a:spAutoFit/>
          </a:bodyPr>
          <a:lstStyle/>
          <a:p>
            <a:r>
              <a:rPr lang="en-US" dirty="0" smtClean="0"/>
              <a:t>-For one gene, if one parent has two dominant alleles and one parent has one dominant and one recessive, they have a 50% chance of having a child with two dominant alleles and a 50% chance of having one with both types. </a:t>
            </a:r>
          </a:p>
          <a:p>
            <a:r>
              <a:rPr lang="en-US" dirty="0" smtClean="0"/>
              <a:t>-all children would show the dominant allele, though.</a:t>
            </a:r>
            <a:endParaRPr lang="en-US" dirty="0"/>
          </a:p>
        </p:txBody>
      </p:sp>
      <p:sp>
        <p:nvSpPr>
          <p:cNvPr id="13" name="TextBox 12"/>
          <p:cNvSpPr txBox="1"/>
          <p:nvPr/>
        </p:nvSpPr>
        <p:spPr>
          <a:xfrm>
            <a:off x="0" y="6324600"/>
            <a:ext cx="5791200" cy="369332"/>
          </a:xfrm>
          <a:prstGeom prst="rect">
            <a:avLst/>
          </a:prstGeom>
          <a:noFill/>
        </p:spPr>
        <p:txBody>
          <a:bodyPr wrap="square" rtlCol="0">
            <a:spAutoFit/>
          </a:bodyPr>
          <a:lstStyle/>
          <a:p>
            <a:r>
              <a:rPr lang="en-US" dirty="0" smtClean="0"/>
              <a:t>In this example:     A = dominant allele;     a = recessive allele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81000"/>
            <a:ext cx="8610600" cy="369332"/>
          </a:xfrm>
          <a:prstGeom prst="rect">
            <a:avLst/>
          </a:prstGeom>
          <a:noFill/>
        </p:spPr>
        <p:txBody>
          <a:bodyPr wrap="square" rtlCol="0">
            <a:spAutoFit/>
          </a:bodyPr>
          <a:lstStyle/>
          <a:p>
            <a:r>
              <a:rPr lang="en-US" dirty="0" smtClean="0"/>
              <a:t>The life on earth now and in the past is extremely diverse.</a:t>
            </a:r>
          </a:p>
        </p:txBody>
      </p:sp>
      <p:sp>
        <p:nvSpPr>
          <p:cNvPr id="5" name="TextBox 4"/>
          <p:cNvSpPr txBox="1"/>
          <p:nvPr/>
        </p:nvSpPr>
        <p:spPr>
          <a:xfrm>
            <a:off x="304800" y="990600"/>
            <a:ext cx="8153400" cy="1477328"/>
          </a:xfrm>
          <a:prstGeom prst="rect">
            <a:avLst/>
          </a:prstGeom>
          <a:noFill/>
        </p:spPr>
        <p:txBody>
          <a:bodyPr wrap="square" rtlCol="0">
            <a:spAutoFit/>
          </a:bodyPr>
          <a:lstStyle/>
          <a:p>
            <a:r>
              <a:rPr lang="en-US" dirty="0" smtClean="0"/>
              <a:t>What we need to know next is…</a:t>
            </a:r>
          </a:p>
          <a:p>
            <a:endParaRPr lang="en-US" dirty="0" smtClean="0"/>
          </a:p>
          <a:p>
            <a:r>
              <a:rPr lang="en-US" dirty="0" smtClean="0"/>
              <a:t>… how it began,</a:t>
            </a:r>
          </a:p>
          <a:p>
            <a:r>
              <a:rPr lang="en-US" dirty="0" smtClean="0"/>
              <a:t>             …has it changed over the years or has it always been here,</a:t>
            </a:r>
          </a:p>
          <a:p>
            <a:r>
              <a:rPr lang="en-US" dirty="0" smtClean="0"/>
              <a:t>	           …and if it has changed, how and why does it change?</a:t>
            </a:r>
            <a:endParaRPr lang="en-US" dirty="0"/>
          </a:p>
        </p:txBody>
      </p:sp>
      <p:pic>
        <p:nvPicPr>
          <p:cNvPr id="44034" name="Picture 2" descr="https://encrypted-tbn1.google.com/images?q=tbn:ANd9GcRIjzRtLAPN_1iUbEnbaLcvEOqIXxxt-NbS3PvtJKqzHO5Gli00"/>
          <p:cNvPicPr>
            <a:picLocks noChangeAspect="1" noChangeArrowheads="1"/>
          </p:cNvPicPr>
          <p:nvPr/>
        </p:nvPicPr>
        <p:blipFill>
          <a:blip r:embed="rId2"/>
          <a:srcRect/>
          <a:stretch>
            <a:fillRect/>
          </a:stretch>
        </p:blipFill>
        <p:spPr bwMode="auto">
          <a:xfrm>
            <a:off x="0" y="2506766"/>
            <a:ext cx="3962400" cy="4351234"/>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228600"/>
            <a:ext cx="8382000" cy="1200329"/>
          </a:xfrm>
          <a:prstGeom prst="rect">
            <a:avLst/>
          </a:prstGeom>
          <a:noFill/>
        </p:spPr>
        <p:txBody>
          <a:bodyPr wrap="square" rtlCol="0">
            <a:spAutoFit/>
          </a:bodyPr>
          <a:lstStyle/>
          <a:p>
            <a:r>
              <a:rPr lang="en-US" dirty="0" smtClean="0"/>
              <a:t>To look at multiple genes at once, you can do what is called a </a:t>
            </a:r>
            <a:r>
              <a:rPr lang="en-US" dirty="0" err="1" smtClean="0"/>
              <a:t>dihybrid</a:t>
            </a:r>
            <a:r>
              <a:rPr lang="en-US" dirty="0" smtClean="0"/>
              <a:t> cross.</a:t>
            </a:r>
          </a:p>
          <a:p>
            <a:r>
              <a:rPr lang="en-US" dirty="0"/>
              <a:t>	</a:t>
            </a:r>
            <a:r>
              <a:rPr lang="en-US" dirty="0" smtClean="0"/>
              <a:t>or…</a:t>
            </a:r>
          </a:p>
          <a:p>
            <a:r>
              <a:rPr lang="en-US" dirty="0" smtClean="0"/>
              <a:t>Do multiple monohybrid crosses and then multiply the genotype frequencies to determine the likelihood of multiple events occurring together.  </a:t>
            </a:r>
            <a:endParaRPr lang="en-US" dirty="0"/>
          </a:p>
        </p:txBody>
      </p:sp>
      <p:sp>
        <p:nvSpPr>
          <p:cNvPr id="3" name="TextBox 2"/>
          <p:cNvSpPr txBox="1"/>
          <p:nvPr/>
        </p:nvSpPr>
        <p:spPr>
          <a:xfrm>
            <a:off x="990600" y="1676400"/>
            <a:ext cx="7010400" cy="646331"/>
          </a:xfrm>
          <a:prstGeom prst="rect">
            <a:avLst/>
          </a:prstGeom>
          <a:noFill/>
        </p:spPr>
        <p:txBody>
          <a:bodyPr wrap="square" rtlCol="0">
            <a:spAutoFit/>
          </a:bodyPr>
          <a:lstStyle/>
          <a:p>
            <a:r>
              <a:rPr lang="en-US" dirty="0" smtClean="0"/>
              <a:t>e.g. odds of flipping heads = 50 %...odds of flipping heads twice in a row = 0.5 x 0.5 = 0.25 or 25%</a:t>
            </a:r>
          </a:p>
        </p:txBody>
      </p:sp>
      <p:pic>
        <p:nvPicPr>
          <p:cNvPr id="5122" name="Picture 2" descr="http://cosbiology.pbworks.com/f/1265737702/9.04.DihyrbidCrossF2.JPG"/>
          <p:cNvPicPr>
            <a:picLocks noChangeAspect="1" noChangeArrowheads="1"/>
          </p:cNvPicPr>
          <p:nvPr/>
        </p:nvPicPr>
        <p:blipFill>
          <a:blip r:embed="rId2"/>
          <a:srcRect/>
          <a:stretch>
            <a:fillRect/>
          </a:stretch>
        </p:blipFill>
        <p:spPr bwMode="auto">
          <a:xfrm>
            <a:off x="5334000" y="2084448"/>
            <a:ext cx="3324225" cy="3630554"/>
          </a:xfrm>
          <a:prstGeom prst="rect">
            <a:avLst/>
          </a:prstGeom>
          <a:noFill/>
        </p:spPr>
      </p:pic>
      <p:sp>
        <p:nvSpPr>
          <p:cNvPr id="5" name="TextBox 4"/>
          <p:cNvSpPr txBox="1"/>
          <p:nvPr/>
        </p:nvSpPr>
        <p:spPr>
          <a:xfrm>
            <a:off x="6248400" y="5638800"/>
            <a:ext cx="3581400" cy="646331"/>
          </a:xfrm>
          <a:prstGeom prst="rect">
            <a:avLst/>
          </a:prstGeom>
          <a:noFill/>
        </p:spPr>
        <p:txBody>
          <a:bodyPr wrap="square" rtlCol="0">
            <a:spAutoFit/>
          </a:bodyPr>
          <a:lstStyle/>
          <a:p>
            <a:r>
              <a:rPr lang="en-US" dirty="0" smtClean="0"/>
              <a:t>R =round      r= wrinkled</a:t>
            </a:r>
          </a:p>
          <a:p>
            <a:r>
              <a:rPr lang="en-US" dirty="0" smtClean="0"/>
              <a:t>Y= yellow      y= green</a:t>
            </a:r>
            <a:endParaRPr lang="en-US" dirty="0"/>
          </a:p>
        </p:txBody>
      </p:sp>
      <p:pic>
        <p:nvPicPr>
          <p:cNvPr id="5124" name="Picture 4" descr="http://upload.wikimedia.org/wikipedia/commons/7/7d/Dihybrid_Cross_Tree_Method.png"/>
          <p:cNvPicPr>
            <a:picLocks noChangeAspect="1" noChangeArrowheads="1"/>
          </p:cNvPicPr>
          <p:nvPr/>
        </p:nvPicPr>
        <p:blipFill>
          <a:blip r:embed="rId3"/>
          <a:srcRect/>
          <a:stretch>
            <a:fillRect/>
          </a:stretch>
        </p:blipFill>
        <p:spPr bwMode="auto">
          <a:xfrm>
            <a:off x="228600" y="2922014"/>
            <a:ext cx="4886325" cy="3935986"/>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533400"/>
            <a:ext cx="8077200" cy="646331"/>
          </a:xfrm>
          <a:prstGeom prst="rect">
            <a:avLst/>
          </a:prstGeom>
          <a:noFill/>
        </p:spPr>
        <p:txBody>
          <a:bodyPr wrap="square" rtlCol="0">
            <a:spAutoFit/>
          </a:bodyPr>
          <a:lstStyle/>
          <a:p>
            <a:r>
              <a:rPr lang="en-US" dirty="0" smtClean="0"/>
              <a:t>All of  your cells constantly undergo two processes to turn genetic information into the molecules they need to function, proteins.</a:t>
            </a:r>
            <a:endParaRPr lang="en-US" dirty="0"/>
          </a:p>
        </p:txBody>
      </p:sp>
      <p:sp>
        <p:nvSpPr>
          <p:cNvPr id="3" name="TextBox 2"/>
          <p:cNvSpPr txBox="1"/>
          <p:nvPr/>
        </p:nvSpPr>
        <p:spPr>
          <a:xfrm>
            <a:off x="457200" y="1752600"/>
            <a:ext cx="7696200" cy="646331"/>
          </a:xfrm>
          <a:prstGeom prst="rect">
            <a:avLst/>
          </a:prstGeom>
          <a:noFill/>
        </p:spPr>
        <p:txBody>
          <a:bodyPr wrap="square" rtlCol="0">
            <a:spAutoFit/>
          </a:bodyPr>
          <a:lstStyle/>
          <a:p>
            <a:r>
              <a:rPr lang="en-US" dirty="0" smtClean="0"/>
              <a:t>Transcription- Chromosomes are unpacked, base pairs separated, and an mRNA copy of one strand of DNA is made (one gene). </a:t>
            </a:r>
            <a:endParaRPr lang="en-US" dirty="0"/>
          </a:p>
        </p:txBody>
      </p:sp>
      <p:sp>
        <p:nvSpPr>
          <p:cNvPr id="4" name="TextBox 3"/>
          <p:cNvSpPr txBox="1"/>
          <p:nvPr/>
        </p:nvSpPr>
        <p:spPr>
          <a:xfrm>
            <a:off x="457200" y="2743200"/>
            <a:ext cx="8534400" cy="646331"/>
          </a:xfrm>
          <a:prstGeom prst="rect">
            <a:avLst/>
          </a:prstGeom>
          <a:noFill/>
        </p:spPr>
        <p:txBody>
          <a:bodyPr wrap="square" rtlCol="0">
            <a:spAutoFit/>
          </a:bodyPr>
          <a:lstStyle/>
          <a:p>
            <a:r>
              <a:rPr lang="en-US" dirty="0" smtClean="0"/>
              <a:t>Translation- The mRNA moves out of the nucleus and to ribosome in the cytoplasm or endoplasmic reticulum.  The sequence is used there to create specific proteins.</a:t>
            </a:r>
            <a:endParaRPr lang="en-US" dirty="0"/>
          </a:p>
        </p:txBody>
      </p:sp>
      <p:sp>
        <p:nvSpPr>
          <p:cNvPr id="5" name="TextBox 4"/>
          <p:cNvSpPr txBox="1"/>
          <p:nvPr/>
        </p:nvSpPr>
        <p:spPr>
          <a:xfrm>
            <a:off x="457200" y="5334000"/>
            <a:ext cx="7543800" cy="646331"/>
          </a:xfrm>
          <a:prstGeom prst="rect">
            <a:avLst/>
          </a:prstGeom>
          <a:noFill/>
        </p:spPr>
        <p:txBody>
          <a:bodyPr wrap="square" rtlCol="0">
            <a:spAutoFit/>
          </a:bodyPr>
          <a:lstStyle/>
          <a:p>
            <a:r>
              <a:rPr lang="en-US" dirty="0" smtClean="0"/>
              <a:t>These processes carry us through what is often called the central dogma of biology… DNA to RNA to Protein.</a:t>
            </a:r>
            <a:endParaRPr lang="en-US" dirty="0"/>
          </a:p>
        </p:txBody>
      </p:sp>
      <p:sp>
        <p:nvSpPr>
          <p:cNvPr id="7" name="TextBox 6"/>
          <p:cNvSpPr txBox="1"/>
          <p:nvPr/>
        </p:nvSpPr>
        <p:spPr>
          <a:xfrm>
            <a:off x="533400" y="4038600"/>
            <a:ext cx="7620000" cy="369332"/>
          </a:xfrm>
          <a:prstGeom prst="rect">
            <a:avLst/>
          </a:prstGeom>
          <a:noFill/>
        </p:spPr>
        <p:txBody>
          <a:bodyPr wrap="square" rtlCol="0">
            <a:spAutoFit/>
          </a:bodyPr>
          <a:lstStyle/>
          <a:p>
            <a:r>
              <a:rPr lang="en-US" dirty="0" smtClean="0"/>
              <a:t>Proteins are the functional parts of cells.</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descr="http://www.freewebs.com/lisahes/transcription.gif"/>
          <p:cNvPicPr>
            <a:picLocks noChangeAspect="1" noChangeArrowheads="1"/>
          </p:cNvPicPr>
          <p:nvPr/>
        </p:nvPicPr>
        <p:blipFill>
          <a:blip r:embed="rId2"/>
          <a:srcRect/>
          <a:stretch>
            <a:fillRect/>
          </a:stretch>
        </p:blipFill>
        <p:spPr bwMode="auto">
          <a:xfrm>
            <a:off x="457201" y="381001"/>
            <a:ext cx="3088356" cy="5562600"/>
          </a:xfrm>
          <a:prstGeom prst="rect">
            <a:avLst/>
          </a:prstGeom>
          <a:noFill/>
        </p:spPr>
      </p:pic>
      <p:pic>
        <p:nvPicPr>
          <p:cNvPr id="37892" name="Picture 4" descr="http://serc.carleton.edu/images/microbelife/microbservatories/methods/transcription.v2_1170194719.jpg"/>
          <p:cNvPicPr>
            <a:picLocks noChangeAspect="1" noChangeArrowheads="1"/>
          </p:cNvPicPr>
          <p:nvPr/>
        </p:nvPicPr>
        <p:blipFill>
          <a:blip r:embed="rId3"/>
          <a:srcRect/>
          <a:stretch>
            <a:fillRect/>
          </a:stretch>
        </p:blipFill>
        <p:spPr bwMode="auto">
          <a:xfrm>
            <a:off x="4038600" y="990600"/>
            <a:ext cx="4679625" cy="4514851"/>
          </a:xfrm>
          <a:prstGeom prst="rect">
            <a:avLst/>
          </a:prstGeom>
          <a:noFill/>
        </p:spPr>
      </p:pic>
      <p:sp>
        <p:nvSpPr>
          <p:cNvPr id="4" name="TextBox 3"/>
          <p:cNvSpPr txBox="1"/>
          <p:nvPr/>
        </p:nvSpPr>
        <p:spPr>
          <a:xfrm>
            <a:off x="1371600" y="5943600"/>
            <a:ext cx="1676400" cy="369332"/>
          </a:xfrm>
          <a:prstGeom prst="rect">
            <a:avLst/>
          </a:prstGeom>
          <a:noFill/>
        </p:spPr>
        <p:txBody>
          <a:bodyPr wrap="square" rtlCol="0">
            <a:spAutoFit/>
          </a:bodyPr>
          <a:lstStyle/>
          <a:p>
            <a:r>
              <a:rPr lang="en-US" dirty="0" smtClean="0"/>
              <a:t>Transcription</a:t>
            </a:r>
            <a:endParaRPr lang="en-US" dirty="0"/>
          </a:p>
        </p:txBody>
      </p:sp>
      <p:sp>
        <p:nvSpPr>
          <p:cNvPr id="5" name="TextBox 4"/>
          <p:cNvSpPr txBox="1"/>
          <p:nvPr/>
        </p:nvSpPr>
        <p:spPr>
          <a:xfrm>
            <a:off x="5867400" y="5943600"/>
            <a:ext cx="1371600" cy="369332"/>
          </a:xfrm>
          <a:prstGeom prst="rect">
            <a:avLst/>
          </a:prstGeom>
          <a:noFill/>
        </p:spPr>
        <p:txBody>
          <a:bodyPr wrap="square" rtlCol="0">
            <a:spAutoFit/>
          </a:bodyPr>
          <a:lstStyle/>
          <a:p>
            <a:r>
              <a:rPr lang="en-US" dirty="0" smtClean="0"/>
              <a:t>Translation</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762000"/>
            <a:ext cx="4495800" cy="369332"/>
          </a:xfrm>
          <a:prstGeom prst="rect">
            <a:avLst/>
          </a:prstGeom>
          <a:noFill/>
        </p:spPr>
        <p:txBody>
          <a:bodyPr wrap="square" rtlCol="0">
            <a:spAutoFit/>
          </a:bodyPr>
          <a:lstStyle/>
          <a:p>
            <a:r>
              <a:rPr lang="en-US" dirty="0" smtClean="0"/>
              <a:t>Unit 2: What does your genome do for you? </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04800"/>
            <a:ext cx="8229600" cy="646331"/>
          </a:xfrm>
          <a:prstGeom prst="rect">
            <a:avLst/>
          </a:prstGeom>
          <a:noFill/>
        </p:spPr>
        <p:txBody>
          <a:bodyPr wrap="square" rtlCol="0">
            <a:spAutoFit/>
          </a:bodyPr>
          <a:lstStyle/>
          <a:p>
            <a:r>
              <a:rPr lang="en-US" dirty="0" smtClean="0"/>
              <a:t>Unit 3- evolution and biodiversity</a:t>
            </a:r>
          </a:p>
          <a:p>
            <a:r>
              <a:rPr lang="en-US" dirty="0" smtClean="0"/>
              <a:t>Evidence for Evolution:</a:t>
            </a:r>
            <a:endParaRPr lang="en-US" dirty="0"/>
          </a:p>
        </p:txBody>
      </p:sp>
      <p:sp>
        <p:nvSpPr>
          <p:cNvPr id="3" name="TextBox 2"/>
          <p:cNvSpPr txBox="1"/>
          <p:nvPr/>
        </p:nvSpPr>
        <p:spPr>
          <a:xfrm>
            <a:off x="304800" y="990600"/>
            <a:ext cx="8382000" cy="369332"/>
          </a:xfrm>
          <a:prstGeom prst="rect">
            <a:avLst/>
          </a:prstGeom>
          <a:noFill/>
        </p:spPr>
        <p:txBody>
          <a:bodyPr wrap="square" rtlCol="0">
            <a:spAutoFit/>
          </a:bodyPr>
          <a:lstStyle/>
          <a:p>
            <a:r>
              <a:rPr lang="en-US" dirty="0" smtClean="0"/>
              <a:t>Vestigial Traits</a:t>
            </a:r>
            <a:endParaRPr lang="en-US" dirty="0"/>
          </a:p>
        </p:txBody>
      </p:sp>
      <p:sp>
        <p:nvSpPr>
          <p:cNvPr id="4" name="TextBox 3"/>
          <p:cNvSpPr txBox="1"/>
          <p:nvPr/>
        </p:nvSpPr>
        <p:spPr>
          <a:xfrm>
            <a:off x="381000" y="1752600"/>
            <a:ext cx="8305800" cy="369332"/>
          </a:xfrm>
          <a:prstGeom prst="rect">
            <a:avLst/>
          </a:prstGeom>
          <a:noFill/>
        </p:spPr>
        <p:txBody>
          <a:bodyPr wrap="square" rtlCol="0">
            <a:spAutoFit/>
          </a:bodyPr>
          <a:lstStyle/>
          <a:p>
            <a:r>
              <a:rPr lang="en-US" dirty="0" smtClean="0"/>
              <a:t>Analogous structures and homologous structures</a:t>
            </a:r>
            <a:endParaRPr lang="en-US" dirty="0"/>
          </a:p>
        </p:txBody>
      </p:sp>
      <p:sp>
        <p:nvSpPr>
          <p:cNvPr id="5" name="TextBox 4"/>
          <p:cNvSpPr txBox="1"/>
          <p:nvPr/>
        </p:nvSpPr>
        <p:spPr>
          <a:xfrm>
            <a:off x="381000" y="2743200"/>
            <a:ext cx="8153400" cy="369332"/>
          </a:xfrm>
          <a:prstGeom prst="rect">
            <a:avLst/>
          </a:prstGeom>
          <a:noFill/>
        </p:spPr>
        <p:txBody>
          <a:bodyPr wrap="square" rtlCol="0">
            <a:spAutoFit/>
          </a:bodyPr>
          <a:lstStyle/>
          <a:p>
            <a:r>
              <a:rPr lang="en-US" dirty="0" smtClean="0"/>
              <a:t>Transitional forms</a:t>
            </a:r>
            <a:endParaRPr lang="en-US" dirty="0"/>
          </a:p>
        </p:txBody>
      </p:sp>
      <p:sp>
        <p:nvSpPr>
          <p:cNvPr id="6" name="TextBox 5"/>
          <p:cNvSpPr txBox="1"/>
          <p:nvPr/>
        </p:nvSpPr>
        <p:spPr>
          <a:xfrm>
            <a:off x="457200" y="3657600"/>
            <a:ext cx="8305800" cy="369332"/>
          </a:xfrm>
          <a:prstGeom prst="rect">
            <a:avLst/>
          </a:prstGeom>
          <a:noFill/>
        </p:spPr>
        <p:txBody>
          <a:bodyPr wrap="square" rtlCol="0">
            <a:spAutoFit/>
          </a:bodyPr>
          <a:lstStyle/>
          <a:p>
            <a:r>
              <a:rPr lang="en-US" dirty="0" smtClean="0"/>
              <a:t>Tracking and observation of microevolution</a:t>
            </a:r>
            <a:endParaRPr lang="en-US" dirty="0"/>
          </a:p>
        </p:txBody>
      </p:sp>
      <p:sp>
        <p:nvSpPr>
          <p:cNvPr id="7" name="TextBox 6"/>
          <p:cNvSpPr txBox="1"/>
          <p:nvPr/>
        </p:nvSpPr>
        <p:spPr>
          <a:xfrm>
            <a:off x="457200" y="4572000"/>
            <a:ext cx="7696200" cy="369332"/>
          </a:xfrm>
          <a:prstGeom prst="rect">
            <a:avLst/>
          </a:prstGeom>
          <a:noFill/>
        </p:spPr>
        <p:txBody>
          <a:bodyPr wrap="square" rtlCol="0">
            <a:spAutoFit/>
          </a:bodyPr>
          <a:lstStyle/>
          <a:p>
            <a:r>
              <a:rPr lang="en-US" dirty="0" smtClean="0"/>
              <a:t>Genetic analyses</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28600"/>
            <a:ext cx="8839200" cy="369332"/>
          </a:xfrm>
          <a:prstGeom prst="rect">
            <a:avLst/>
          </a:prstGeom>
          <a:noFill/>
        </p:spPr>
        <p:txBody>
          <a:bodyPr wrap="square" rtlCol="0">
            <a:spAutoFit/>
          </a:bodyPr>
          <a:lstStyle/>
          <a:p>
            <a:r>
              <a:rPr lang="en-US" dirty="0" smtClean="0"/>
              <a:t>Unit 4: Ecology- </a:t>
            </a:r>
            <a:r>
              <a:rPr lang="en-US" dirty="0" err="1" smtClean="0"/>
              <a:t>Trophism</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304800"/>
            <a:ext cx="8305800" cy="646331"/>
          </a:xfrm>
          <a:prstGeom prst="rect">
            <a:avLst/>
          </a:prstGeom>
          <a:noFill/>
        </p:spPr>
        <p:txBody>
          <a:bodyPr wrap="square" rtlCol="0">
            <a:spAutoFit/>
          </a:bodyPr>
          <a:lstStyle/>
          <a:p>
            <a:r>
              <a:rPr lang="en-US" dirty="0" smtClean="0"/>
              <a:t>For a long time naturalists worked to describe the life on earth, but they could never explain how they related to each other or how they came to exist.</a:t>
            </a:r>
            <a:endParaRPr lang="en-US" dirty="0"/>
          </a:p>
        </p:txBody>
      </p:sp>
      <p:sp>
        <p:nvSpPr>
          <p:cNvPr id="5" name="TextBox 4"/>
          <p:cNvSpPr txBox="1"/>
          <p:nvPr/>
        </p:nvSpPr>
        <p:spPr>
          <a:xfrm>
            <a:off x="457200" y="1143000"/>
            <a:ext cx="8153400" cy="646331"/>
          </a:xfrm>
          <a:prstGeom prst="rect">
            <a:avLst/>
          </a:prstGeom>
          <a:noFill/>
        </p:spPr>
        <p:txBody>
          <a:bodyPr wrap="square" rtlCol="0">
            <a:spAutoFit/>
          </a:bodyPr>
          <a:lstStyle/>
          <a:p>
            <a:r>
              <a:rPr lang="en-US" dirty="0" smtClean="0"/>
              <a:t>Modern biology can answer these questions, begins with the work of Charles Darwin,  and relies on the concepts of Biological Evolution.</a:t>
            </a:r>
            <a:endParaRPr lang="en-US" dirty="0"/>
          </a:p>
        </p:txBody>
      </p:sp>
      <p:sp>
        <p:nvSpPr>
          <p:cNvPr id="6" name="TextBox 5"/>
          <p:cNvSpPr txBox="1"/>
          <p:nvPr/>
        </p:nvSpPr>
        <p:spPr>
          <a:xfrm>
            <a:off x="457200" y="2057400"/>
            <a:ext cx="8077200" cy="369332"/>
          </a:xfrm>
          <a:prstGeom prst="rect">
            <a:avLst/>
          </a:prstGeom>
          <a:noFill/>
        </p:spPr>
        <p:txBody>
          <a:bodyPr wrap="square" rtlCol="0">
            <a:spAutoFit/>
          </a:bodyPr>
          <a:lstStyle/>
          <a:p>
            <a:r>
              <a:rPr lang="en-US" dirty="0" smtClean="0"/>
              <a:t>Evolution alone, just refers to change over time, any change.</a:t>
            </a:r>
            <a:endParaRPr lang="en-US" dirty="0"/>
          </a:p>
        </p:txBody>
      </p:sp>
      <p:sp>
        <p:nvSpPr>
          <p:cNvPr id="7" name="TextBox 6"/>
          <p:cNvSpPr txBox="1"/>
          <p:nvPr/>
        </p:nvSpPr>
        <p:spPr>
          <a:xfrm>
            <a:off x="457200" y="2743200"/>
            <a:ext cx="6019800" cy="1477328"/>
          </a:xfrm>
          <a:prstGeom prst="rect">
            <a:avLst/>
          </a:prstGeom>
          <a:noFill/>
        </p:spPr>
        <p:txBody>
          <a:bodyPr wrap="square" rtlCol="0">
            <a:spAutoFit/>
          </a:bodyPr>
          <a:lstStyle/>
          <a:p>
            <a:r>
              <a:rPr lang="en-US" dirty="0" smtClean="0"/>
              <a:t>Biological Evolution refers to a change in allele frequency over time</a:t>
            </a:r>
          </a:p>
          <a:p>
            <a:r>
              <a:rPr lang="en-US" dirty="0" smtClean="0"/>
              <a:t>	-basically, changes to the DNA in populations of individuals, which can eventually lead to the development of new species when they have changed enough.</a:t>
            </a:r>
            <a:endParaRPr lang="en-US" dirty="0"/>
          </a:p>
        </p:txBody>
      </p:sp>
      <p:pic>
        <p:nvPicPr>
          <p:cNvPr id="29698" name="Picture 2" descr="http://www.darwinproject.ac.uk/gender/files/2011/04/charlesdarwin.jpg"/>
          <p:cNvPicPr>
            <a:picLocks noChangeAspect="1" noChangeArrowheads="1"/>
          </p:cNvPicPr>
          <p:nvPr/>
        </p:nvPicPr>
        <p:blipFill>
          <a:blip r:embed="rId2"/>
          <a:srcRect/>
          <a:stretch>
            <a:fillRect/>
          </a:stretch>
        </p:blipFill>
        <p:spPr bwMode="auto">
          <a:xfrm>
            <a:off x="6629400" y="3059768"/>
            <a:ext cx="2514600" cy="3798232"/>
          </a:xfrm>
          <a:prstGeom prst="rect">
            <a:avLst/>
          </a:prstGeom>
          <a:noFill/>
        </p:spPr>
      </p:pic>
      <p:pic>
        <p:nvPicPr>
          <p:cNvPr id="29700" name="Picture 4" descr="https://encrypted-tbn0.google.com/images?q=tbn:ANd9GcTdUhVsO_I1wGgGyl3LEG_yhsWgDeLhrEEAwuXqXM8NfHrnQezu"/>
          <p:cNvPicPr>
            <a:picLocks noChangeAspect="1" noChangeArrowheads="1"/>
          </p:cNvPicPr>
          <p:nvPr/>
        </p:nvPicPr>
        <p:blipFill>
          <a:blip r:embed="rId3"/>
          <a:srcRect/>
          <a:stretch>
            <a:fillRect/>
          </a:stretch>
        </p:blipFill>
        <p:spPr bwMode="auto">
          <a:xfrm>
            <a:off x="0" y="4352925"/>
            <a:ext cx="1828800" cy="2505075"/>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0"/>
            <a:ext cx="8153400" cy="369332"/>
          </a:xfrm>
          <a:prstGeom prst="rect">
            <a:avLst/>
          </a:prstGeom>
          <a:noFill/>
        </p:spPr>
        <p:txBody>
          <a:bodyPr wrap="square" rtlCol="0">
            <a:spAutoFit/>
          </a:bodyPr>
          <a:lstStyle/>
          <a:p>
            <a:r>
              <a:rPr lang="en-US" dirty="0" smtClean="0"/>
              <a:t>Here’s the basic process:</a:t>
            </a:r>
            <a:endParaRPr lang="en-US" dirty="0"/>
          </a:p>
        </p:txBody>
      </p:sp>
      <p:sp>
        <p:nvSpPr>
          <p:cNvPr id="5" name="TextBox 4"/>
          <p:cNvSpPr txBox="1"/>
          <p:nvPr/>
        </p:nvSpPr>
        <p:spPr>
          <a:xfrm>
            <a:off x="0" y="838200"/>
            <a:ext cx="5791200" cy="5139869"/>
          </a:xfrm>
          <a:prstGeom prst="rect">
            <a:avLst/>
          </a:prstGeom>
          <a:noFill/>
        </p:spPr>
        <p:txBody>
          <a:bodyPr wrap="square" rtlCol="0">
            <a:spAutoFit/>
          </a:bodyPr>
          <a:lstStyle/>
          <a:p>
            <a:pPr marL="342900" indent="-342900">
              <a:buAutoNum type="arabicParenR"/>
            </a:pPr>
            <a:r>
              <a:rPr lang="en-US" sz="2000" dirty="0" smtClean="0"/>
              <a:t>DNA slightly changes randomly through mutations in every individual, producing variation in the population.</a:t>
            </a:r>
          </a:p>
          <a:p>
            <a:pPr marL="800100" lvl="1" indent="-342900"/>
            <a:r>
              <a:rPr lang="en-US" sz="2000" dirty="0" smtClean="0"/>
              <a:t>-most mutations either do nothing or are negative, but occasionally they help that individual survive and reproduce (adaptations).</a:t>
            </a:r>
          </a:p>
          <a:p>
            <a:pPr marL="800100" lvl="1" indent="-342900"/>
            <a:endParaRPr lang="en-US" sz="2000" dirty="0" smtClean="0"/>
          </a:p>
          <a:p>
            <a:pPr marL="342900" indent="-342900">
              <a:buAutoNum type="arabicParenR"/>
            </a:pPr>
            <a:r>
              <a:rPr lang="en-US" sz="2000" dirty="0" smtClean="0"/>
              <a:t>Whatever individuals reproduce the most and produce the most healthy offspring pass on more genes (DNA) than the rest of the population.</a:t>
            </a:r>
          </a:p>
          <a:p>
            <a:pPr marL="342900" indent="-342900"/>
            <a:endParaRPr lang="en-US" dirty="0" smtClean="0"/>
          </a:p>
          <a:p>
            <a:pPr marL="342900" indent="-342900">
              <a:buAutoNum type="arabicParenR"/>
            </a:pPr>
            <a:endParaRPr lang="en-US" dirty="0" smtClean="0"/>
          </a:p>
          <a:p>
            <a:pPr marL="342900" indent="-342900">
              <a:buAutoNum type="arabicParenR"/>
            </a:pPr>
            <a:endParaRPr lang="en-US" dirty="0" smtClean="0"/>
          </a:p>
          <a:p>
            <a:pPr marL="342900" indent="-342900">
              <a:buAutoNum type="arabicParenR"/>
            </a:pPr>
            <a:endParaRPr lang="en-US" dirty="0" smtClean="0"/>
          </a:p>
          <a:p>
            <a:pPr marL="800100" lvl="1" indent="-342900"/>
            <a:endParaRPr lang="en-US" dirty="0" smtClean="0"/>
          </a:p>
          <a:p>
            <a:pPr marL="800100" lvl="1" indent="-342900"/>
            <a:endParaRPr lang="en-US" dirty="0" smtClean="0"/>
          </a:p>
        </p:txBody>
      </p:sp>
      <p:pic>
        <p:nvPicPr>
          <p:cNvPr id="6" name="Picture 4" descr="http://farm6.static.flickr.com/5229/5857174166_4c80bfbec9.jpg"/>
          <p:cNvPicPr>
            <a:picLocks noChangeAspect="1" noChangeArrowheads="1"/>
          </p:cNvPicPr>
          <p:nvPr/>
        </p:nvPicPr>
        <p:blipFill>
          <a:blip r:embed="rId2"/>
          <a:srcRect/>
          <a:stretch>
            <a:fillRect/>
          </a:stretch>
        </p:blipFill>
        <p:spPr bwMode="auto">
          <a:xfrm>
            <a:off x="5724525" y="2095500"/>
            <a:ext cx="3419475" cy="4762500"/>
          </a:xfrm>
          <a:prstGeom prst="rect">
            <a:avLst/>
          </a:prstGeom>
          <a:noFill/>
        </p:spPr>
      </p:pic>
      <p:pic>
        <p:nvPicPr>
          <p:cNvPr id="7" name="Picture 4" descr="http://farm6.static.flickr.com/5229/5857174166_4c80bfbec9.jpg"/>
          <p:cNvPicPr>
            <a:picLocks noChangeAspect="1" noChangeArrowheads="1"/>
          </p:cNvPicPr>
          <p:nvPr/>
        </p:nvPicPr>
        <p:blipFill>
          <a:blip r:embed="rId2"/>
          <a:srcRect/>
          <a:stretch>
            <a:fillRect/>
          </a:stretch>
        </p:blipFill>
        <p:spPr bwMode="auto">
          <a:xfrm>
            <a:off x="5876925" y="2247900"/>
            <a:ext cx="3419475" cy="47625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04800"/>
            <a:ext cx="5486400" cy="4401205"/>
          </a:xfrm>
          <a:prstGeom prst="rect">
            <a:avLst/>
          </a:prstGeom>
        </p:spPr>
        <p:txBody>
          <a:bodyPr wrap="square">
            <a:spAutoFit/>
          </a:bodyPr>
          <a:lstStyle/>
          <a:p>
            <a:pPr marL="342900" indent="-342900"/>
            <a:r>
              <a:rPr lang="en-US" sz="2000" dirty="0" smtClean="0"/>
              <a:t>3) Some individuals will reproduce more than others by random chance, which can cause allele frequency to fluctuate (genetic drift).</a:t>
            </a:r>
          </a:p>
          <a:p>
            <a:pPr marL="342900" indent="-342900">
              <a:buAutoNum type="arabicParenR"/>
            </a:pPr>
            <a:endParaRPr lang="en-US" sz="2000" dirty="0" smtClean="0"/>
          </a:p>
          <a:p>
            <a:pPr marL="342900" indent="-342900"/>
            <a:r>
              <a:rPr lang="en-US" sz="2000" dirty="0" smtClean="0"/>
              <a:t>4) However, some individuals will reproduce more than others because their DNA makes them more fit (Natural Selection).</a:t>
            </a:r>
          </a:p>
          <a:p>
            <a:pPr marL="342900" lvl="1" indent="-342900"/>
            <a:r>
              <a:rPr lang="en-US" sz="2000" dirty="0" smtClean="0"/>
              <a:t>		-this genetic variation (different DNA) comes from the positive or negative effects of their mutations and those of their ancestors</a:t>
            </a:r>
          </a:p>
          <a:p>
            <a:pPr marL="342900" indent="-342900"/>
            <a:r>
              <a:rPr lang="en-US" sz="2000" dirty="0" smtClean="0"/>
              <a:t>		-Since they reproduced more, they leave more offspring and more of their genes are in the next generation. The next generation is different than the last generation.</a:t>
            </a:r>
          </a:p>
        </p:txBody>
      </p:sp>
      <p:pic>
        <p:nvPicPr>
          <p:cNvPr id="4" name="Picture 4" descr="http://farm6.static.flickr.com/5229/5857174166_4c80bfbec9.jpg"/>
          <p:cNvPicPr>
            <a:picLocks noChangeAspect="1" noChangeArrowheads="1"/>
          </p:cNvPicPr>
          <p:nvPr/>
        </p:nvPicPr>
        <p:blipFill>
          <a:blip r:embed="rId2"/>
          <a:srcRect/>
          <a:stretch>
            <a:fillRect/>
          </a:stretch>
        </p:blipFill>
        <p:spPr bwMode="auto">
          <a:xfrm>
            <a:off x="5724525" y="2095500"/>
            <a:ext cx="3419475" cy="47625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04800"/>
            <a:ext cx="8153400" cy="707886"/>
          </a:xfrm>
          <a:prstGeom prst="rect">
            <a:avLst/>
          </a:prstGeom>
        </p:spPr>
        <p:txBody>
          <a:bodyPr wrap="square">
            <a:spAutoFit/>
          </a:bodyPr>
          <a:lstStyle/>
          <a:p>
            <a:pPr marL="342900" indent="-342900"/>
            <a:r>
              <a:rPr lang="en-US" sz="2000" dirty="0" smtClean="0"/>
              <a:t>5) These changes occur generation after generation.  Eventually, a population can change so much that it becomes a new species.</a:t>
            </a:r>
          </a:p>
        </p:txBody>
      </p:sp>
      <p:pic>
        <p:nvPicPr>
          <p:cNvPr id="45058" name="Picture 2" descr="https://encrypted-tbn0.google.com/images?q=tbn:ANd9GcRznI7H-SYx574OVLCiW9j_giL5R03px_-OxB2P85OW-Es8KABp1w"/>
          <p:cNvPicPr>
            <a:picLocks noChangeAspect="1" noChangeArrowheads="1"/>
          </p:cNvPicPr>
          <p:nvPr/>
        </p:nvPicPr>
        <p:blipFill>
          <a:blip r:embed="rId2"/>
          <a:srcRect/>
          <a:stretch>
            <a:fillRect/>
          </a:stretch>
        </p:blipFill>
        <p:spPr bwMode="auto">
          <a:xfrm>
            <a:off x="2286000" y="1371600"/>
            <a:ext cx="4495800" cy="2137575"/>
          </a:xfrm>
          <a:prstGeom prst="rect">
            <a:avLst/>
          </a:prstGeom>
          <a:noFill/>
        </p:spPr>
      </p:pic>
      <p:sp>
        <p:nvSpPr>
          <p:cNvPr id="4" name="TextBox 3"/>
          <p:cNvSpPr txBox="1"/>
          <p:nvPr/>
        </p:nvSpPr>
        <p:spPr>
          <a:xfrm>
            <a:off x="914400" y="4419600"/>
            <a:ext cx="7467600" cy="1477328"/>
          </a:xfrm>
          <a:prstGeom prst="rect">
            <a:avLst/>
          </a:prstGeom>
          <a:noFill/>
        </p:spPr>
        <p:txBody>
          <a:bodyPr wrap="square" rtlCol="0">
            <a:spAutoFit/>
          </a:bodyPr>
          <a:lstStyle/>
          <a:p>
            <a:r>
              <a:rPr lang="en-US" dirty="0" smtClean="0"/>
              <a:t>IT DOES NOT MOVE IN A STRAIGHT LINE!</a:t>
            </a:r>
          </a:p>
          <a:p>
            <a:r>
              <a:rPr lang="en-US" dirty="0" smtClean="0"/>
              <a:t>THERE IS NO LADDER!</a:t>
            </a:r>
          </a:p>
          <a:p>
            <a:endParaRPr lang="en-US" dirty="0" smtClean="0"/>
          </a:p>
          <a:p>
            <a:r>
              <a:rPr lang="en-US" dirty="0" smtClean="0"/>
              <a:t>Think of it as a bush or tree growing  in multiple directions trying to reach sunlight.  Some grow for a long time, some don’t.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2" descr="https://encrypted-tbn1.google.com/images?q=tbn:ANd9GcRWa194-dYieiuYHDiz0UtHHLucu_Sv1IpQQxSROC_bfBOCX2CZnA"/>
          <p:cNvPicPr>
            <a:picLocks noChangeAspect="1" noChangeArrowheads="1"/>
          </p:cNvPicPr>
          <p:nvPr/>
        </p:nvPicPr>
        <p:blipFill>
          <a:blip r:embed="rId2"/>
          <a:srcRect/>
          <a:stretch>
            <a:fillRect/>
          </a:stretch>
        </p:blipFill>
        <p:spPr bwMode="auto">
          <a:xfrm>
            <a:off x="0" y="3330054"/>
            <a:ext cx="5029200" cy="3527946"/>
          </a:xfrm>
          <a:prstGeom prst="rect">
            <a:avLst/>
          </a:prstGeom>
          <a:noFill/>
        </p:spPr>
      </p:pic>
      <p:pic>
        <p:nvPicPr>
          <p:cNvPr id="47108" name="Picture 4" descr="http://www.globalchange.umich.edu/gctext/Inquiries/Inquiries_by_Unit/Unit_5_files/image017.jpg"/>
          <p:cNvPicPr>
            <a:picLocks noChangeAspect="1" noChangeArrowheads="1"/>
          </p:cNvPicPr>
          <p:nvPr/>
        </p:nvPicPr>
        <p:blipFill>
          <a:blip r:embed="rId3"/>
          <a:srcRect/>
          <a:stretch>
            <a:fillRect/>
          </a:stretch>
        </p:blipFill>
        <p:spPr bwMode="auto">
          <a:xfrm>
            <a:off x="5105400" y="0"/>
            <a:ext cx="4038600" cy="4979214"/>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763000" cy="1754326"/>
          </a:xfrm>
          <a:prstGeom prst="rect">
            <a:avLst/>
          </a:prstGeom>
          <a:noFill/>
        </p:spPr>
        <p:txBody>
          <a:bodyPr wrap="square" rtlCol="0">
            <a:spAutoFit/>
          </a:bodyPr>
          <a:lstStyle/>
          <a:p>
            <a:r>
              <a:rPr lang="en-US" dirty="0" smtClean="0"/>
              <a:t>Key Notes:</a:t>
            </a:r>
          </a:p>
          <a:p>
            <a:r>
              <a:rPr lang="en-US" dirty="0" smtClean="0"/>
              <a:t>-Genes mutate </a:t>
            </a:r>
            <a:r>
              <a:rPr lang="en-US" u="sng" dirty="0" smtClean="0"/>
              <a:t>randomly</a:t>
            </a:r>
            <a:r>
              <a:rPr lang="en-US" dirty="0" smtClean="0"/>
              <a:t>.  Individuals cannot intentionally do it or decide how they mutate.</a:t>
            </a:r>
          </a:p>
          <a:p>
            <a:endParaRPr lang="en-US" dirty="0" smtClean="0"/>
          </a:p>
          <a:p>
            <a:r>
              <a:rPr lang="en-US" dirty="0" smtClean="0"/>
              <a:t>-The selection of individuals to survive and reproduce more than others takes place in </a:t>
            </a:r>
            <a:r>
              <a:rPr lang="en-US" u="sng" dirty="0" smtClean="0"/>
              <a:t>reaction</a:t>
            </a:r>
            <a:r>
              <a:rPr lang="en-US" dirty="0" smtClean="0"/>
              <a:t> to the environment.  When it changes or a new environment becomes available, which individuals are most fit will also change.  </a:t>
            </a:r>
            <a:endParaRPr lang="en-US" dirty="0"/>
          </a:p>
        </p:txBody>
      </p:sp>
      <p:sp>
        <p:nvSpPr>
          <p:cNvPr id="3" name="TextBox 2"/>
          <p:cNvSpPr txBox="1"/>
          <p:nvPr/>
        </p:nvSpPr>
        <p:spPr>
          <a:xfrm>
            <a:off x="304800" y="2362200"/>
            <a:ext cx="8229600" cy="1754326"/>
          </a:xfrm>
          <a:prstGeom prst="rect">
            <a:avLst/>
          </a:prstGeom>
          <a:noFill/>
        </p:spPr>
        <p:txBody>
          <a:bodyPr wrap="square" rtlCol="0">
            <a:spAutoFit/>
          </a:bodyPr>
          <a:lstStyle/>
          <a:p>
            <a:r>
              <a:rPr lang="en-US" dirty="0" smtClean="0"/>
              <a:t>There is no planning by individual organisms or populations. </a:t>
            </a:r>
          </a:p>
          <a:p>
            <a:r>
              <a:rPr lang="en-US" dirty="0" smtClean="0"/>
              <a:t>Things change accidentally, then the best of those accidents stick around through generations because they help individuals survive and reproduce in their current environment.</a:t>
            </a:r>
          </a:p>
          <a:p>
            <a:r>
              <a:rPr lang="en-US" dirty="0" smtClean="0"/>
              <a:t>-if none of the variations of a species are fit to survive an environmental change the species goes extinct, meaning genetic variation is a good thing.</a:t>
            </a:r>
          </a:p>
        </p:txBody>
      </p:sp>
      <p:sp>
        <p:nvSpPr>
          <p:cNvPr id="4" name="TextBox 3"/>
          <p:cNvSpPr txBox="1"/>
          <p:nvPr/>
        </p:nvSpPr>
        <p:spPr>
          <a:xfrm>
            <a:off x="228600" y="4267200"/>
            <a:ext cx="8686800" cy="369332"/>
          </a:xfrm>
          <a:prstGeom prst="rect">
            <a:avLst/>
          </a:prstGeom>
          <a:noFill/>
        </p:spPr>
        <p:txBody>
          <a:bodyPr wrap="square" rtlCol="0">
            <a:spAutoFit/>
          </a:bodyPr>
          <a:lstStyle/>
          <a:p>
            <a:r>
              <a:rPr lang="en-US" dirty="0" smtClean="0"/>
              <a:t>Macro evolution, big evolutionary change, can take a long time depending on the species.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8" name="Picture 4" descr="http://www.ucmp.berkeley.edu/alllife/threedomains.gif"/>
          <p:cNvPicPr>
            <a:picLocks noChangeAspect="1" noChangeArrowheads="1"/>
          </p:cNvPicPr>
          <p:nvPr/>
        </p:nvPicPr>
        <p:blipFill>
          <a:blip r:embed="rId2"/>
          <a:srcRect/>
          <a:stretch>
            <a:fillRect/>
          </a:stretch>
        </p:blipFill>
        <p:spPr bwMode="auto">
          <a:xfrm>
            <a:off x="5436770" y="2590800"/>
            <a:ext cx="3707230" cy="3314700"/>
          </a:xfrm>
          <a:prstGeom prst="rect">
            <a:avLst/>
          </a:prstGeom>
          <a:noFill/>
        </p:spPr>
      </p:pic>
      <p:sp>
        <p:nvSpPr>
          <p:cNvPr id="2" name="TextBox 1"/>
          <p:cNvSpPr txBox="1"/>
          <p:nvPr/>
        </p:nvSpPr>
        <p:spPr>
          <a:xfrm>
            <a:off x="381000" y="381000"/>
            <a:ext cx="8001000" cy="369332"/>
          </a:xfrm>
          <a:prstGeom prst="rect">
            <a:avLst/>
          </a:prstGeom>
          <a:noFill/>
        </p:spPr>
        <p:txBody>
          <a:bodyPr wrap="square" rtlCol="0">
            <a:spAutoFit/>
          </a:bodyPr>
          <a:lstStyle/>
          <a:p>
            <a:r>
              <a:rPr lang="en-US" dirty="0" smtClean="0"/>
              <a:t>This selection process ALWAYS happens.  It NEVER stops.</a:t>
            </a:r>
            <a:endParaRPr lang="en-US" dirty="0"/>
          </a:p>
        </p:txBody>
      </p:sp>
      <p:sp>
        <p:nvSpPr>
          <p:cNvPr id="3" name="TextBox 2"/>
          <p:cNvSpPr txBox="1"/>
          <p:nvPr/>
        </p:nvSpPr>
        <p:spPr>
          <a:xfrm>
            <a:off x="381000" y="1143000"/>
            <a:ext cx="8229600" cy="1754326"/>
          </a:xfrm>
          <a:prstGeom prst="rect">
            <a:avLst/>
          </a:prstGeom>
          <a:noFill/>
        </p:spPr>
        <p:txBody>
          <a:bodyPr wrap="square" rtlCol="0">
            <a:spAutoFit/>
          </a:bodyPr>
          <a:lstStyle/>
          <a:p>
            <a:r>
              <a:rPr lang="en-US" dirty="0" smtClean="0"/>
              <a:t>When you consider how old the earth is (4,600,000,000 years old),</a:t>
            </a:r>
          </a:p>
          <a:p>
            <a:r>
              <a:rPr lang="en-US" dirty="0" smtClean="0"/>
              <a:t>How much the environment has changed over the years,</a:t>
            </a:r>
          </a:p>
          <a:p>
            <a:r>
              <a:rPr lang="en-US" dirty="0" smtClean="0"/>
              <a:t>And that some species have gone extinct opening new environments to other species,</a:t>
            </a:r>
          </a:p>
          <a:p>
            <a:endParaRPr lang="en-US" dirty="0" smtClean="0"/>
          </a:p>
          <a:p>
            <a:r>
              <a:rPr lang="en-US" dirty="0" smtClean="0"/>
              <a:t>Earth’s biodiversity, the millions of species that have existed in the past and the millions of species alive today, doesn’t seem so unreasonable.  </a:t>
            </a:r>
          </a:p>
        </p:txBody>
      </p:sp>
      <p:pic>
        <p:nvPicPr>
          <p:cNvPr id="26626" name="Picture 2" descr="http://biology.unm.edu/ccouncil/Biology_203/Images/Phylogeny/lifecladogram.gif"/>
          <p:cNvPicPr>
            <a:picLocks noChangeAspect="1" noChangeArrowheads="1"/>
          </p:cNvPicPr>
          <p:nvPr/>
        </p:nvPicPr>
        <p:blipFill>
          <a:blip r:embed="rId3"/>
          <a:srcRect/>
          <a:stretch>
            <a:fillRect/>
          </a:stretch>
        </p:blipFill>
        <p:spPr bwMode="auto">
          <a:xfrm>
            <a:off x="0" y="3019424"/>
            <a:ext cx="5648325" cy="3838576"/>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TotalTime>
  <Words>1707</Words>
  <Application>Microsoft Office PowerPoint</Application>
  <PresentationFormat>On-screen Show (4:3)</PresentationFormat>
  <Paragraphs>155</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7th Grade Life Science</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vector>
  </TitlesOfParts>
  <Company>Blessed Sacrament School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moloughlin</dc:creator>
  <cp:lastModifiedBy>moloughlin</cp:lastModifiedBy>
  <cp:revision>9</cp:revision>
  <dcterms:created xsi:type="dcterms:W3CDTF">2012-03-12T23:16:32Z</dcterms:created>
  <dcterms:modified xsi:type="dcterms:W3CDTF">2012-03-13T01:27:19Z</dcterms:modified>
</cp:coreProperties>
</file>