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9" r:id="rId33"/>
    <p:sldId id="288"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338" autoAdjust="0"/>
    <p:restoredTop sz="94660"/>
  </p:normalViewPr>
  <p:slideViewPr>
    <p:cSldViewPr>
      <p:cViewPr varScale="1">
        <p:scale>
          <a:sx n="68" d="100"/>
          <a:sy n="68" d="100"/>
        </p:scale>
        <p:origin x="-14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262BD5-7F9E-42F4-86B1-E530CC2A5A02}" type="datetimeFigureOut">
              <a:rPr lang="en-US" smtClean="0"/>
              <a:pPr/>
              <a:t>2/28/2012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B34C9-598D-4CCB-9A6D-B037FA540A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262BD5-7F9E-42F4-86B1-E530CC2A5A02}" type="datetimeFigureOut">
              <a:rPr lang="en-US" smtClean="0"/>
              <a:pPr/>
              <a:t>2/28/2012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B34C9-598D-4CCB-9A6D-B037FA540A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262BD5-7F9E-42F4-86B1-E530CC2A5A02}" type="datetimeFigureOut">
              <a:rPr lang="en-US" smtClean="0"/>
              <a:pPr/>
              <a:t>2/28/2012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B34C9-598D-4CCB-9A6D-B037FA540A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262BD5-7F9E-42F4-86B1-E530CC2A5A02}" type="datetimeFigureOut">
              <a:rPr lang="en-US" smtClean="0"/>
              <a:pPr/>
              <a:t>2/28/2012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B34C9-598D-4CCB-9A6D-B037FA540A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262BD5-7F9E-42F4-86B1-E530CC2A5A02}" type="datetimeFigureOut">
              <a:rPr lang="en-US" smtClean="0"/>
              <a:pPr/>
              <a:t>2/28/2012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B34C9-598D-4CCB-9A6D-B037FA540A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262BD5-7F9E-42F4-86B1-E530CC2A5A02}" type="datetimeFigureOut">
              <a:rPr lang="en-US" smtClean="0"/>
              <a:pPr/>
              <a:t>2/28/2012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B34C9-598D-4CCB-9A6D-B037FA540A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262BD5-7F9E-42F4-86B1-E530CC2A5A02}" type="datetimeFigureOut">
              <a:rPr lang="en-US" smtClean="0"/>
              <a:pPr/>
              <a:t>2/28/2012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DB34C9-598D-4CCB-9A6D-B037FA540A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262BD5-7F9E-42F4-86B1-E530CC2A5A02}" type="datetimeFigureOut">
              <a:rPr lang="en-US" smtClean="0"/>
              <a:pPr/>
              <a:t>2/28/2012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DB34C9-598D-4CCB-9A6D-B037FA540A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262BD5-7F9E-42F4-86B1-E530CC2A5A02}" type="datetimeFigureOut">
              <a:rPr lang="en-US" smtClean="0"/>
              <a:pPr/>
              <a:t>2/28/2012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DB34C9-598D-4CCB-9A6D-B037FA540A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262BD5-7F9E-42F4-86B1-E530CC2A5A02}" type="datetimeFigureOut">
              <a:rPr lang="en-US" smtClean="0"/>
              <a:pPr/>
              <a:t>2/28/2012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B34C9-598D-4CCB-9A6D-B037FA540A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262BD5-7F9E-42F4-86B1-E530CC2A5A02}" type="datetimeFigureOut">
              <a:rPr lang="en-US" smtClean="0"/>
              <a:pPr/>
              <a:t>2/28/2012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B34C9-598D-4CCB-9A6D-B037FA540A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62BD5-7F9E-42F4-86B1-E530CC2A5A02}" type="datetimeFigureOut">
              <a:rPr lang="en-US" smtClean="0"/>
              <a:pPr/>
              <a:t>2/28/2012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B34C9-598D-4CCB-9A6D-B037FA540A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upload.wikimedia.org/wikipedia/commons/b/bc/Venuspioneeruv.jp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en.wikipedia.org/wiki/File:The_Earth_seen_from_Apollo_17.jp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en.wikipedia.org/wiki/File:Mars_Valles_Marineris.jpe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en.wikipedia.org/wiki/File:Jupiter_by_Cassini-Huygens.jp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upload.wikimedia.org/wikipedia/commons/c/c7/Saturn_during_Equinox.jp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en.wikipedia.org/wiki/File:Neptune.jp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upload.wikimedia.org/wikipedia/commons/b/b6/Earth's_Location_in_the_Universe_(JPEG).jpg" TargetMode="Externa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hyperlink" Target="http://en.wikipedia.org/wiki/File:Earth's_Location_in_the_Universe_(JPEG).jpg"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aspire.cosmic-ray.org/labs/star_life/starlife_main.html" TargetMode="External"/><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upload.wikimedia.org/wikipedia/commons/1/10/Parallax_Example.svg"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smtClean="0"/>
              <a:t>Astronomy</a:t>
            </a:r>
            <a:endParaRPr lang="en-US" sz="9600"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152400" y="228600"/>
            <a:ext cx="8839200" cy="369888"/>
          </a:xfrm>
          <a:prstGeom prst="rect">
            <a:avLst/>
          </a:prstGeom>
          <a:noFill/>
          <a:ln w="9525">
            <a:noFill/>
            <a:miter lim="800000"/>
            <a:headEnd/>
            <a:tailEnd/>
          </a:ln>
        </p:spPr>
        <p:txBody>
          <a:bodyPr>
            <a:spAutoFit/>
          </a:bodyPr>
          <a:lstStyle/>
          <a:p>
            <a:r>
              <a:rPr lang="en-US"/>
              <a:t>Sir Isaac Newton clarified Kepler’s discoveries when he explained gravity</a:t>
            </a:r>
          </a:p>
        </p:txBody>
      </p:sp>
      <p:sp>
        <p:nvSpPr>
          <p:cNvPr id="5" name="TextBox 4"/>
          <p:cNvSpPr txBox="1">
            <a:spLocks noChangeArrowheads="1"/>
          </p:cNvSpPr>
          <p:nvPr/>
        </p:nvSpPr>
        <p:spPr bwMode="auto">
          <a:xfrm>
            <a:off x="457200" y="990600"/>
            <a:ext cx="8077200" cy="646113"/>
          </a:xfrm>
          <a:prstGeom prst="rect">
            <a:avLst/>
          </a:prstGeom>
          <a:noFill/>
          <a:ln w="9525">
            <a:noFill/>
            <a:miter lim="800000"/>
            <a:headEnd/>
            <a:tailEnd/>
          </a:ln>
        </p:spPr>
        <p:txBody>
          <a:bodyPr>
            <a:spAutoFit/>
          </a:bodyPr>
          <a:lstStyle/>
          <a:p>
            <a:r>
              <a:rPr lang="en-US" dirty="0"/>
              <a:t>Law of Universal Gravitation- the force of gravity between two objects depends on the masses of the two objects and the </a:t>
            </a:r>
            <a:r>
              <a:rPr lang="en-US" dirty="0" smtClean="0"/>
              <a:t>distance </a:t>
            </a:r>
            <a:r>
              <a:rPr lang="en-US" dirty="0"/>
              <a:t>between them.</a:t>
            </a:r>
          </a:p>
        </p:txBody>
      </p:sp>
      <p:sp>
        <p:nvSpPr>
          <p:cNvPr id="10244"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10245"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10246" name="Rectangle 5"/>
          <p:cNvSpPr>
            <a:spLocks noChangeArrowheads="1"/>
          </p:cNvSpPr>
          <p:nvPr/>
        </p:nvSpPr>
        <p:spPr bwMode="auto">
          <a:xfrm>
            <a:off x="0" y="1019175"/>
            <a:ext cx="9144000" cy="0"/>
          </a:xfrm>
          <a:prstGeom prst="rect">
            <a:avLst/>
          </a:prstGeom>
          <a:noFill/>
          <a:ln w="9525">
            <a:noFill/>
            <a:miter lim="800000"/>
            <a:headEnd/>
            <a:tailEnd/>
          </a:ln>
        </p:spPr>
        <p:txBody>
          <a:bodyPr wrap="none" anchor="ctr">
            <a:spAutoFit/>
          </a:bodyPr>
          <a:lstStyle/>
          <a:p>
            <a:endParaRPr lang="en-US"/>
          </a:p>
        </p:txBody>
      </p:sp>
      <p:sp>
        <p:nvSpPr>
          <p:cNvPr id="12" name="TextBox 11"/>
          <p:cNvSpPr txBox="1">
            <a:spLocks noChangeArrowheads="1"/>
          </p:cNvSpPr>
          <p:nvPr/>
        </p:nvSpPr>
        <p:spPr bwMode="auto">
          <a:xfrm>
            <a:off x="304800" y="2743200"/>
            <a:ext cx="5943600" cy="369888"/>
          </a:xfrm>
          <a:prstGeom prst="rect">
            <a:avLst/>
          </a:prstGeom>
          <a:noFill/>
          <a:ln w="9525">
            <a:noFill/>
            <a:miter lim="800000"/>
            <a:headEnd/>
            <a:tailEnd/>
          </a:ln>
        </p:spPr>
        <p:txBody>
          <a:bodyPr>
            <a:spAutoFit/>
          </a:bodyPr>
          <a:lstStyle/>
          <a:p>
            <a:r>
              <a:rPr lang="en-US"/>
              <a:t>The Sun orbits us while we are orbiting it</a:t>
            </a:r>
          </a:p>
        </p:txBody>
      </p:sp>
      <p:sp>
        <p:nvSpPr>
          <p:cNvPr id="10248"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8198" name="Picture 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438400" y="1828800"/>
            <a:ext cx="3457575" cy="619125"/>
          </a:xfrm>
          <a:prstGeom prst="rect">
            <a:avLst/>
          </a:prstGeom>
          <a:noFill/>
          <a:ln w="9525">
            <a:noFill/>
            <a:miter lim="800000"/>
            <a:headEnd/>
            <a:tailEnd/>
          </a:ln>
        </p:spPr>
      </p:pic>
      <p:sp>
        <p:nvSpPr>
          <p:cNvPr id="10250" name="Rectangle 8"/>
          <p:cNvSpPr>
            <a:spLocks noChangeArrowheads="1"/>
          </p:cNvSpPr>
          <p:nvPr/>
        </p:nvSpPr>
        <p:spPr bwMode="auto">
          <a:xfrm>
            <a:off x="0" y="1076325"/>
            <a:ext cx="9144000" cy="0"/>
          </a:xfrm>
          <a:prstGeom prst="rect">
            <a:avLst/>
          </a:prstGeom>
          <a:noFill/>
          <a:ln w="9525">
            <a:noFill/>
            <a:miter lim="800000"/>
            <a:headEnd/>
            <a:tailEnd/>
          </a:ln>
        </p:spPr>
        <p:txBody>
          <a:bodyPr wrap="none" anchor="ctr">
            <a:spAutoFit/>
          </a:bodyPr>
          <a:lstStyle/>
          <a:p>
            <a:endParaRPr lang="en-US"/>
          </a:p>
        </p:txBody>
      </p:sp>
      <p:pic>
        <p:nvPicPr>
          <p:cNvPr id="8202" name="Picture 10" descr="http://zebu.uoregon.edu/~soper/Orbits/gravity.gif"/>
          <p:cNvPicPr>
            <a:picLocks noChangeAspect="1" noChangeArrowheads="1"/>
          </p:cNvPicPr>
          <p:nvPr/>
        </p:nvPicPr>
        <p:blipFill>
          <a:blip r:embed="rId3"/>
          <a:srcRect/>
          <a:stretch>
            <a:fillRect/>
          </a:stretch>
        </p:blipFill>
        <p:spPr bwMode="auto">
          <a:xfrm>
            <a:off x="0" y="3962400"/>
            <a:ext cx="5715000" cy="45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box(in)">
                                      <p:cBhvr>
                                        <p:cTn id="11" dur="500"/>
                                        <p:tgtEl>
                                          <p:spTgt spid="8198"/>
                                        </p:tgtEl>
                                      </p:cBhvr>
                                    </p:animEffect>
                                  </p:childTnLst>
                                </p:cTn>
                              </p:par>
                              <p:par>
                                <p:cTn id="12" presetID="4" presetClass="entr" presetSubtype="16" fill="hold" nodeType="withEffect">
                                  <p:stCondLst>
                                    <p:cond delay="0"/>
                                  </p:stCondLst>
                                  <p:childTnLst>
                                    <p:set>
                                      <p:cBhvr>
                                        <p:cTn id="13" dur="1" fill="hold">
                                          <p:stCondLst>
                                            <p:cond delay="0"/>
                                          </p:stCondLst>
                                        </p:cTn>
                                        <p:tgtEl>
                                          <p:spTgt spid="8202"/>
                                        </p:tgtEl>
                                        <p:attrNameLst>
                                          <p:attrName>style.visibility</p:attrName>
                                        </p:attrNameLst>
                                      </p:cBhvr>
                                      <p:to>
                                        <p:strVal val="visible"/>
                                      </p:to>
                                    </p:set>
                                    <p:animEffect transition="in" filter="box(in)">
                                      <p:cBhvr>
                                        <p:cTn id="14" dur="500"/>
                                        <p:tgtEl>
                                          <p:spTgt spid="820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304800" y="228600"/>
            <a:ext cx="8458200" cy="369888"/>
          </a:xfrm>
          <a:prstGeom prst="rect">
            <a:avLst/>
          </a:prstGeom>
          <a:noFill/>
          <a:ln w="9525">
            <a:noFill/>
            <a:miter lim="800000"/>
            <a:headEnd/>
            <a:tailEnd/>
          </a:ln>
        </p:spPr>
        <p:txBody>
          <a:bodyPr>
            <a:spAutoFit/>
          </a:bodyPr>
          <a:lstStyle/>
          <a:p>
            <a:r>
              <a:rPr lang="en-US"/>
              <a:t>Gravity works with inertia to produce this elliptical motion</a:t>
            </a:r>
          </a:p>
        </p:txBody>
      </p:sp>
      <p:pic>
        <p:nvPicPr>
          <p:cNvPr id="11267" name="Picture 2" descr="http://web.njit.edu/~gary/202/assets/FG01_24.JPG"/>
          <p:cNvPicPr>
            <a:picLocks noChangeAspect="1" noChangeArrowheads="1"/>
          </p:cNvPicPr>
          <p:nvPr/>
        </p:nvPicPr>
        <p:blipFill>
          <a:blip r:embed="rId2"/>
          <a:srcRect/>
          <a:stretch>
            <a:fillRect/>
          </a:stretch>
        </p:blipFill>
        <p:spPr bwMode="auto">
          <a:xfrm>
            <a:off x="0" y="3030538"/>
            <a:ext cx="4343400" cy="3827462"/>
          </a:xfrm>
          <a:prstGeom prst="rect">
            <a:avLst/>
          </a:prstGeom>
          <a:noFill/>
          <a:ln w="9525">
            <a:noFill/>
            <a:miter lim="800000"/>
            <a:headEnd/>
            <a:tailEnd/>
          </a:ln>
        </p:spPr>
      </p:pic>
      <p:pic>
        <p:nvPicPr>
          <p:cNvPr id="11268" name="Picture 4" descr="http://library.thinkquest.org/07aug/01080/physics.png"/>
          <p:cNvPicPr>
            <a:picLocks noChangeAspect="1" noChangeArrowheads="1"/>
          </p:cNvPicPr>
          <p:nvPr/>
        </p:nvPicPr>
        <p:blipFill>
          <a:blip r:embed="rId3"/>
          <a:srcRect/>
          <a:stretch>
            <a:fillRect/>
          </a:stretch>
        </p:blipFill>
        <p:spPr bwMode="auto">
          <a:xfrm>
            <a:off x="4924425" y="762000"/>
            <a:ext cx="4219575"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p:cNvSpPr txBox="1">
            <a:spLocks noChangeArrowheads="1"/>
          </p:cNvSpPr>
          <p:nvPr/>
        </p:nvSpPr>
        <p:spPr bwMode="auto">
          <a:xfrm>
            <a:off x="0" y="457200"/>
            <a:ext cx="8763000" cy="461963"/>
          </a:xfrm>
          <a:prstGeom prst="rect">
            <a:avLst/>
          </a:prstGeom>
          <a:noFill/>
          <a:ln w="9525">
            <a:noFill/>
            <a:miter lim="800000"/>
            <a:headEnd/>
            <a:tailEnd/>
          </a:ln>
        </p:spPr>
        <p:txBody>
          <a:bodyPr>
            <a:spAutoFit/>
          </a:bodyPr>
          <a:lstStyle/>
          <a:p>
            <a:r>
              <a:rPr lang="en-US" sz="2400"/>
              <a:t>Did we always know the Earth revolved around the Sun?</a:t>
            </a:r>
          </a:p>
        </p:txBody>
      </p:sp>
      <p:sp>
        <p:nvSpPr>
          <p:cNvPr id="7" name="TextBox 6"/>
          <p:cNvSpPr txBox="1">
            <a:spLocks noChangeArrowheads="1"/>
          </p:cNvSpPr>
          <p:nvPr/>
        </p:nvSpPr>
        <p:spPr bwMode="auto">
          <a:xfrm>
            <a:off x="5867400" y="1371600"/>
            <a:ext cx="3048000" cy="1754188"/>
          </a:xfrm>
          <a:prstGeom prst="rect">
            <a:avLst/>
          </a:prstGeom>
          <a:noFill/>
          <a:ln w="9525">
            <a:noFill/>
            <a:miter lim="800000"/>
            <a:headEnd/>
            <a:tailEnd/>
          </a:ln>
        </p:spPr>
        <p:txBody>
          <a:bodyPr>
            <a:spAutoFit/>
          </a:bodyPr>
          <a:lstStyle/>
          <a:p>
            <a:r>
              <a:rPr lang="en-US"/>
              <a:t>Geocentric Model</a:t>
            </a:r>
          </a:p>
          <a:p>
            <a:endParaRPr lang="en-US"/>
          </a:p>
          <a:p>
            <a:r>
              <a:rPr lang="en-US"/>
              <a:t>Claudius Ptolemy (140 CE)- Theorized that the Sun and all of the other planets revolved around the Earth</a:t>
            </a:r>
          </a:p>
        </p:txBody>
      </p:sp>
      <p:sp>
        <p:nvSpPr>
          <p:cNvPr id="8" name="TextBox 7"/>
          <p:cNvSpPr txBox="1">
            <a:spLocks noChangeArrowheads="1"/>
          </p:cNvSpPr>
          <p:nvPr/>
        </p:nvSpPr>
        <p:spPr bwMode="auto">
          <a:xfrm>
            <a:off x="5867400" y="4191000"/>
            <a:ext cx="3276600" cy="1754188"/>
          </a:xfrm>
          <a:prstGeom prst="rect">
            <a:avLst/>
          </a:prstGeom>
          <a:noFill/>
          <a:ln w="9525">
            <a:noFill/>
            <a:miter lim="800000"/>
            <a:headEnd/>
            <a:tailEnd/>
          </a:ln>
        </p:spPr>
        <p:txBody>
          <a:bodyPr>
            <a:spAutoFit/>
          </a:bodyPr>
          <a:lstStyle/>
          <a:p>
            <a:r>
              <a:rPr lang="en-US"/>
              <a:t>Heliocentric Model</a:t>
            </a:r>
          </a:p>
          <a:p>
            <a:endParaRPr lang="en-US"/>
          </a:p>
          <a:p>
            <a:r>
              <a:rPr lang="en-US"/>
              <a:t>Nicolaus Copernicus (1543)-Theorized that the Earth and all other planets revolved around the Sun.</a:t>
            </a:r>
          </a:p>
        </p:txBody>
      </p:sp>
      <p:pic>
        <p:nvPicPr>
          <p:cNvPr id="12293" name="Picture 2" descr="http://t1.gstatic.com/images?q=tbn:ANd9GcQZnRruziJz2hNSfblfF3Rq8RJHr9O1CrfMtbFmGCnaJJ48wPU&amp;t=1&amp;usg=__ZhyMfUHHpgd-qCFvPLHFcKB7roA="/>
          <p:cNvPicPr>
            <a:picLocks noChangeAspect="1" noChangeArrowheads="1"/>
          </p:cNvPicPr>
          <p:nvPr/>
        </p:nvPicPr>
        <p:blipFill>
          <a:blip r:embed="rId2"/>
          <a:srcRect/>
          <a:stretch>
            <a:fillRect/>
          </a:stretch>
        </p:blipFill>
        <p:spPr bwMode="auto">
          <a:xfrm>
            <a:off x="0" y="1347788"/>
            <a:ext cx="5943600" cy="5510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box(in)">
                                      <p:cBhvr>
                                        <p:cTn id="10" dur="5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228600" y="381000"/>
            <a:ext cx="8686800" cy="646113"/>
          </a:xfrm>
          <a:prstGeom prst="rect">
            <a:avLst/>
          </a:prstGeom>
          <a:noFill/>
          <a:ln w="9525">
            <a:noFill/>
            <a:miter lim="800000"/>
            <a:headEnd/>
            <a:tailEnd/>
          </a:ln>
        </p:spPr>
        <p:txBody>
          <a:bodyPr>
            <a:spAutoFit/>
          </a:bodyPr>
          <a:lstStyle/>
          <a:p>
            <a:r>
              <a:rPr lang="en-US"/>
              <a:t>The movement of the Earth, Moon, and Sun have effects beyond the seasons and day and night.</a:t>
            </a:r>
          </a:p>
        </p:txBody>
      </p:sp>
      <p:sp>
        <p:nvSpPr>
          <p:cNvPr id="13315" name="TextBox 4"/>
          <p:cNvSpPr txBox="1">
            <a:spLocks noChangeArrowheads="1"/>
          </p:cNvSpPr>
          <p:nvPr/>
        </p:nvSpPr>
        <p:spPr bwMode="auto">
          <a:xfrm>
            <a:off x="152400" y="1371600"/>
            <a:ext cx="8686800" cy="369888"/>
          </a:xfrm>
          <a:prstGeom prst="rect">
            <a:avLst/>
          </a:prstGeom>
          <a:noFill/>
          <a:ln w="9525">
            <a:noFill/>
            <a:miter lim="800000"/>
            <a:headEnd/>
            <a:tailEnd/>
          </a:ln>
        </p:spPr>
        <p:txBody>
          <a:bodyPr>
            <a:spAutoFit/>
          </a:bodyPr>
          <a:lstStyle/>
          <a:p>
            <a:r>
              <a:rPr lang="en-US"/>
              <a:t>They also cause tides of the Earth’s oceans, eclipses, and the phases of the moon.</a:t>
            </a:r>
          </a:p>
        </p:txBody>
      </p:sp>
      <p:pic>
        <p:nvPicPr>
          <p:cNvPr id="13316" name="Picture 5" descr="http://t3.gstatic.com/images?q=tbn:ANd9GcSXAel0Uk1HDmfJTSyD84ncS2bhx6Ru5E6fC94ghRKdRx5kpfw&amp;t=1&amp;usg=__Q9GB55MNpX3Es6vrOL8jEiaHiXI="/>
          <p:cNvPicPr>
            <a:picLocks noChangeAspect="1" noChangeArrowheads="1"/>
          </p:cNvPicPr>
          <p:nvPr/>
        </p:nvPicPr>
        <p:blipFill>
          <a:blip r:embed="rId2"/>
          <a:srcRect/>
          <a:stretch>
            <a:fillRect/>
          </a:stretch>
        </p:blipFill>
        <p:spPr bwMode="auto">
          <a:xfrm>
            <a:off x="152400" y="2559050"/>
            <a:ext cx="4114800" cy="40608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0" y="152400"/>
            <a:ext cx="9144000" cy="369888"/>
          </a:xfrm>
          <a:prstGeom prst="rect">
            <a:avLst/>
          </a:prstGeom>
          <a:noFill/>
          <a:ln w="9525">
            <a:noFill/>
            <a:miter lim="800000"/>
            <a:headEnd/>
            <a:tailEnd/>
          </a:ln>
        </p:spPr>
        <p:txBody>
          <a:bodyPr>
            <a:spAutoFit/>
          </a:bodyPr>
          <a:lstStyle/>
          <a:p>
            <a:r>
              <a:rPr lang="en-US"/>
              <a:t>Tides are caused by the gravitational pull of the moon and sun on Earth’s fluid surface.</a:t>
            </a:r>
          </a:p>
        </p:txBody>
      </p:sp>
      <p:sp>
        <p:nvSpPr>
          <p:cNvPr id="14339" name="TextBox 5"/>
          <p:cNvSpPr txBox="1">
            <a:spLocks noChangeArrowheads="1"/>
          </p:cNvSpPr>
          <p:nvPr/>
        </p:nvSpPr>
        <p:spPr bwMode="auto">
          <a:xfrm>
            <a:off x="838200" y="838200"/>
            <a:ext cx="7239000" cy="2032000"/>
          </a:xfrm>
          <a:prstGeom prst="rect">
            <a:avLst/>
          </a:prstGeom>
          <a:noFill/>
          <a:ln w="9525">
            <a:noFill/>
            <a:miter lim="800000"/>
            <a:headEnd/>
            <a:tailEnd/>
          </a:ln>
        </p:spPr>
        <p:txBody>
          <a:bodyPr>
            <a:spAutoFit/>
          </a:bodyPr>
          <a:lstStyle/>
          <a:p>
            <a:r>
              <a:rPr lang="en-US"/>
              <a:t>-We experience two high tides and two low tides each day</a:t>
            </a:r>
          </a:p>
          <a:p>
            <a:r>
              <a:rPr lang="en-US"/>
              <a:t>-All four tides occur simultaneously</a:t>
            </a:r>
          </a:p>
          <a:p>
            <a:r>
              <a:rPr lang="en-US"/>
              <a:t>	-High tide 1- Water is pulled by the moon’s gravity</a:t>
            </a:r>
          </a:p>
          <a:p>
            <a:r>
              <a:rPr lang="en-US"/>
              <a:t>	-High tide 2- Water opposite the moon is left behind as the 	Earth moves towards the moon</a:t>
            </a:r>
          </a:p>
          <a:p>
            <a:r>
              <a:rPr lang="en-US"/>
              <a:t>	-Low tide 1+2- Water from the two remaining sides of the 	Earth recede as the high tides draw away water.</a:t>
            </a:r>
          </a:p>
        </p:txBody>
      </p:sp>
      <p:pic>
        <p:nvPicPr>
          <p:cNvPr id="14340" name="Picture 7" descr="http://t0.gstatic.com/images?q=tbn:zLMoGRX8OFHIBM:http://www.kidsgeo.com/images/tides.jpg&amp;t=1"/>
          <p:cNvPicPr>
            <a:picLocks noChangeAspect="1" noChangeArrowheads="1"/>
          </p:cNvPicPr>
          <p:nvPr/>
        </p:nvPicPr>
        <p:blipFill>
          <a:blip r:embed="rId2"/>
          <a:srcRect/>
          <a:stretch>
            <a:fillRect/>
          </a:stretch>
        </p:blipFill>
        <p:spPr bwMode="auto">
          <a:xfrm>
            <a:off x="2743200" y="3276600"/>
            <a:ext cx="3352800" cy="3108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ox(in)">
                                      <p:cBhvr>
                                        <p:cTn id="7" dur="500"/>
                                        <p:tgtEl>
                                          <p:spTgt spid="14339"/>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4340"/>
                                        </p:tgtEl>
                                        <p:attrNameLst>
                                          <p:attrName>style.visibility</p:attrName>
                                        </p:attrNameLst>
                                      </p:cBhvr>
                                      <p:to>
                                        <p:strVal val="visible"/>
                                      </p:to>
                                    </p:set>
                                    <p:animEffect transition="in" filter="box(in)">
                                      <p:cBhvr>
                                        <p:cTn id="11"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457200" y="304800"/>
            <a:ext cx="8153400" cy="2032000"/>
          </a:xfrm>
          <a:prstGeom prst="rect">
            <a:avLst/>
          </a:prstGeom>
          <a:noFill/>
          <a:ln w="9525">
            <a:noFill/>
            <a:miter lim="800000"/>
            <a:headEnd/>
            <a:tailEnd/>
          </a:ln>
        </p:spPr>
        <p:txBody>
          <a:bodyPr>
            <a:spAutoFit/>
          </a:bodyPr>
          <a:lstStyle/>
          <a:p>
            <a:r>
              <a:rPr lang="en-US"/>
              <a:t>The added pull of the sun’s gravity affects how extreme the tides develop.</a:t>
            </a:r>
          </a:p>
          <a:p>
            <a:endParaRPr lang="en-US"/>
          </a:p>
          <a:p>
            <a:r>
              <a:rPr lang="en-US"/>
              <a:t>Spring Tides- the sun adds to the moon’s pull and makes high tides higher and low tides lower</a:t>
            </a:r>
          </a:p>
          <a:p>
            <a:endParaRPr lang="en-US"/>
          </a:p>
          <a:p>
            <a:r>
              <a:rPr lang="en-US"/>
              <a:t>Neap Tides-the sun pulls opposite the moon, making the difference between high and low tides less extreme.</a:t>
            </a:r>
          </a:p>
        </p:txBody>
      </p:sp>
      <p:pic>
        <p:nvPicPr>
          <p:cNvPr id="15363" name="Picture 4" descr="http://t3.gstatic.com/images?q=tbn:ANd9GcQmYm0u7O9YCVhWo1JblQR21au_4RTIKfjeyiZBjBsgtwTFN3w&amp;t=1&amp;usg=__Txd5DnWD7n6mzZA6Q-8hE_8eBYM="/>
          <p:cNvPicPr>
            <a:picLocks noChangeAspect="1" noChangeArrowheads="1"/>
          </p:cNvPicPr>
          <p:nvPr/>
        </p:nvPicPr>
        <p:blipFill>
          <a:blip r:embed="rId2"/>
          <a:srcRect/>
          <a:stretch>
            <a:fillRect/>
          </a:stretch>
        </p:blipFill>
        <p:spPr bwMode="auto">
          <a:xfrm>
            <a:off x="2438400" y="2362200"/>
            <a:ext cx="4038600" cy="4279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ox(in)">
                                      <p:cBhvr>
                                        <p:cTn id="7"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228600" y="304800"/>
            <a:ext cx="8610600" cy="646113"/>
          </a:xfrm>
          <a:prstGeom prst="rect">
            <a:avLst/>
          </a:prstGeom>
          <a:noFill/>
          <a:ln w="9525">
            <a:noFill/>
            <a:miter lim="800000"/>
            <a:headEnd/>
            <a:tailEnd/>
          </a:ln>
        </p:spPr>
        <p:txBody>
          <a:bodyPr>
            <a:spAutoFit/>
          </a:bodyPr>
          <a:lstStyle/>
          <a:p>
            <a:r>
              <a:rPr lang="en-US"/>
              <a:t>Eclipses take place when the sun, moon, and earth align causing either the moon or earth to cast a shadow on the other.</a:t>
            </a:r>
          </a:p>
        </p:txBody>
      </p:sp>
      <p:sp>
        <p:nvSpPr>
          <p:cNvPr id="16387" name="TextBox 4"/>
          <p:cNvSpPr txBox="1">
            <a:spLocks noChangeArrowheads="1"/>
          </p:cNvSpPr>
          <p:nvPr/>
        </p:nvSpPr>
        <p:spPr bwMode="auto">
          <a:xfrm>
            <a:off x="685800" y="1371600"/>
            <a:ext cx="7543800" cy="923925"/>
          </a:xfrm>
          <a:prstGeom prst="rect">
            <a:avLst/>
          </a:prstGeom>
          <a:noFill/>
          <a:ln w="9525">
            <a:noFill/>
            <a:miter lim="800000"/>
            <a:headEnd/>
            <a:tailEnd/>
          </a:ln>
        </p:spPr>
        <p:txBody>
          <a:bodyPr>
            <a:spAutoFit/>
          </a:bodyPr>
          <a:lstStyle/>
          <a:p>
            <a:r>
              <a:rPr lang="en-US"/>
              <a:t>Solar Eclipse- the moon comes between the earth and sun, causing its shadow to block some of the earth (from the earth, the sun is eclipsed from view).</a:t>
            </a:r>
          </a:p>
        </p:txBody>
      </p:sp>
      <p:sp>
        <p:nvSpPr>
          <p:cNvPr id="16388" name="TextBox 5"/>
          <p:cNvSpPr txBox="1">
            <a:spLocks noChangeArrowheads="1"/>
          </p:cNvSpPr>
          <p:nvPr/>
        </p:nvSpPr>
        <p:spPr bwMode="auto">
          <a:xfrm>
            <a:off x="762000" y="4191000"/>
            <a:ext cx="7696200" cy="923925"/>
          </a:xfrm>
          <a:prstGeom prst="rect">
            <a:avLst/>
          </a:prstGeom>
          <a:noFill/>
          <a:ln w="9525">
            <a:noFill/>
            <a:miter lim="800000"/>
            <a:headEnd/>
            <a:tailEnd/>
          </a:ln>
        </p:spPr>
        <p:txBody>
          <a:bodyPr>
            <a:spAutoFit/>
          </a:bodyPr>
          <a:lstStyle/>
          <a:p>
            <a:r>
              <a:rPr lang="en-US"/>
              <a:t>Lunar Eclipse- the earth comes between the moon and sun, causing its shadow to block the moon from the sun’s light (the moon is eclipsed by the earth)</a:t>
            </a:r>
          </a:p>
        </p:txBody>
      </p:sp>
      <p:pic>
        <p:nvPicPr>
          <p:cNvPr id="16389" name="Picture 8" descr="http://www.starrynight.com/sntimes/2006/2006-03-gfx/article-gfx/Solar-Eclipse.jpg"/>
          <p:cNvPicPr>
            <a:picLocks noChangeAspect="1" noChangeArrowheads="1"/>
          </p:cNvPicPr>
          <p:nvPr/>
        </p:nvPicPr>
        <p:blipFill>
          <a:blip r:embed="rId2"/>
          <a:srcRect/>
          <a:stretch>
            <a:fillRect/>
          </a:stretch>
        </p:blipFill>
        <p:spPr bwMode="auto">
          <a:xfrm>
            <a:off x="5562600" y="2133600"/>
            <a:ext cx="2514600" cy="2005013"/>
          </a:xfrm>
          <a:prstGeom prst="rect">
            <a:avLst/>
          </a:prstGeom>
          <a:noFill/>
          <a:ln w="9525">
            <a:noFill/>
            <a:miter lim="800000"/>
            <a:headEnd/>
            <a:tailEnd/>
          </a:ln>
        </p:spPr>
      </p:pic>
      <p:pic>
        <p:nvPicPr>
          <p:cNvPr id="16390" name="Picture 10" descr="http://newsimg.bbc.co.uk/media/images/39208000/gif/_39208275_lunar_eclipse_203.gif"/>
          <p:cNvPicPr>
            <a:picLocks noChangeAspect="1" noChangeArrowheads="1"/>
          </p:cNvPicPr>
          <p:nvPr/>
        </p:nvPicPr>
        <p:blipFill>
          <a:blip r:embed="rId3"/>
          <a:srcRect/>
          <a:stretch>
            <a:fillRect/>
          </a:stretch>
        </p:blipFill>
        <p:spPr bwMode="auto">
          <a:xfrm>
            <a:off x="5562600" y="4876800"/>
            <a:ext cx="2646363"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ox(in)">
                                      <p:cBhvr>
                                        <p:cTn id="7" dur="500"/>
                                        <p:tgtEl>
                                          <p:spTgt spid="16387"/>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6389"/>
                                        </p:tgtEl>
                                        <p:attrNameLst>
                                          <p:attrName>style.visibility</p:attrName>
                                        </p:attrNameLst>
                                      </p:cBhvr>
                                      <p:to>
                                        <p:strVal val="visible"/>
                                      </p:to>
                                    </p:set>
                                    <p:animEffect transition="in" filter="box(in)">
                                      <p:cBhvr>
                                        <p:cTn id="11" dur="500"/>
                                        <p:tgtEl>
                                          <p:spTgt spid="1638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388"/>
                                        </p:tgtEl>
                                        <p:attrNameLst>
                                          <p:attrName>style.visibility</p:attrName>
                                        </p:attrNameLst>
                                      </p:cBhvr>
                                      <p:to>
                                        <p:strVal val="visible"/>
                                      </p:to>
                                    </p:set>
                                    <p:animEffect transition="in" filter="fade">
                                      <p:cBhvr>
                                        <p:cTn id="16" dur="2000"/>
                                        <p:tgtEl>
                                          <p:spTgt spid="16388"/>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6390"/>
                                        </p:tgtEl>
                                        <p:attrNameLst>
                                          <p:attrName>style.visibility</p:attrName>
                                        </p:attrNameLst>
                                      </p:cBhvr>
                                      <p:to>
                                        <p:strVal val="visible"/>
                                      </p:to>
                                    </p:set>
                                    <p:animEffect transition="in" filter="fade">
                                      <p:cBhvr>
                                        <p:cTn id="20" dur="20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457200" y="457200"/>
            <a:ext cx="7924800" cy="646113"/>
          </a:xfrm>
          <a:prstGeom prst="rect">
            <a:avLst/>
          </a:prstGeom>
          <a:noFill/>
          <a:ln w="9525">
            <a:noFill/>
            <a:miter lim="800000"/>
            <a:headEnd/>
            <a:tailEnd/>
          </a:ln>
        </p:spPr>
        <p:txBody>
          <a:bodyPr>
            <a:spAutoFit/>
          </a:bodyPr>
          <a:lstStyle/>
          <a:p>
            <a:r>
              <a:rPr lang="en-US"/>
              <a:t>During an eclipse part of the moon or earth is completely blocked from the sun’s light, while other parts are only partially blocked</a:t>
            </a:r>
          </a:p>
        </p:txBody>
      </p:sp>
      <p:sp>
        <p:nvSpPr>
          <p:cNvPr id="17411" name="TextBox 5"/>
          <p:cNvSpPr txBox="1">
            <a:spLocks noChangeArrowheads="1"/>
          </p:cNvSpPr>
          <p:nvPr/>
        </p:nvSpPr>
        <p:spPr bwMode="auto">
          <a:xfrm>
            <a:off x="228600" y="1981200"/>
            <a:ext cx="6324600" cy="646113"/>
          </a:xfrm>
          <a:prstGeom prst="rect">
            <a:avLst/>
          </a:prstGeom>
          <a:noFill/>
          <a:ln w="9525">
            <a:noFill/>
            <a:miter lim="800000"/>
            <a:headEnd/>
            <a:tailEnd/>
          </a:ln>
        </p:spPr>
        <p:txBody>
          <a:bodyPr>
            <a:spAutoFit/>
          </a:bodyPr>
          <a:lstStyle/>
          <a:p>
            <a:r>
              <a:rPr lang="en-US"/>
              <a:t>Umbra- darkest part of the shadow, completely blocked</a:t>
            </a:r>
          </a:p>
          <a:p>
            <a:r>
              <a:rPr lang="en-US"/>
              <a:t>Penumbra- outer part of the shadow, partially blocked</a:t>
            </a:r>
          </a:p>
        </p:txBody>
      </p:sp>
      <p:pic>
        <p:nvPicPr>
          <p:cNvPr id="17412" name="Picture 6" descr="http://www.oneminuteastronomer.com/wp-content/uploads/2010/07/solareclipse.png"/>
          <p:cNvPicPr>
            <a:picLocks noChangeAspect="1" noChangeArrowheads="1"/>
          </p:cNvPicPr>
          <p:nvPr/>
        </p:nvPicPr>
        <p:blipFill>
          <a:blip r:embed="rId2"/>
          <a:srcRect/>
          <a:stretch>
            <a:fillRect/>
          </a:stretch>
        </p:blipFill>
        <p:spPr bwMode="auto">
          <a:xfrm>
            <a:off x="6048375" y="914400"/>
            <a:ext cx="3095625" cy="5705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diamond(in)">
                                      <p:cBhvr>
                                        <p:cTn id="7" dur="2000"/>
                                        <p:tgtEl>
                                          <p:spTgt spid="17411"/>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17412"/>
                                        </p:tgtEl>
                                        <p:attrNameLst>
                                          <p:attrName>style.visibility</p:attrName>
                                        </p:attrNameLst>
                                      </p:cBhvr>
                                      <p:to>
                                        <p:strVal val="visible"/>
                                      </p:to>
                                    </p:set>
                                    <p:animEffect transition="in" filter="diamond(in)">
                                      <p:cBhvr>
                                        <p:cTn id="11" dur="2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304800" y="228600"/>
            <a:ext cx="8153400" cy="1477963"/>
          </a:xfrm>
          <a:prstGeom prst="rect">
            <a:avLst/>
          </a:prstGeom>
          <a:noFill/>
          <a:ln w="9525">
            <a:noFill/>
            <a:miter lim="800000"/>
            <a:headEnd/>
            <a:tailEnd/>
          </a:ln>
        </p:spPr>
        <p:txBody>
          <a:bodyPr>
            <a:spAutoFit/>
          </a:bodyPr>
          <a:lstStyle/>
          <a:p>
            <a:r>
              <a:rPr lang="en-US"/>
              <a:t>Solar eclipses occur more frequently than lunar eclipses, but the shadow is smaller so fewer people can see them.</a:t>
            </a:r>
          </a:p>
          <a:p>
            <a:endParaRPr lang="en-US"/>
          </a:p>
          <a:p>
            <a:endParaRPr lang="en-US"/>
          </a:p>
          <a:p>
            <a:r>
              <a:rPr lang="en-US"/>
              <a:t>You will see more lunar eclipses in your life than solar eclipses.</a:t>
            </a:r>
          </a:p>
        </p:txBody>
      </p:sp>
      <p:pic>
        <p:nvPicPr>
          <p:cNvPr id="18435" name="Picture 4" descr="http://t1.gstatic.com/images?q=tbn:ANd9GcSF3rScXHIEKCPJpOVULtHSPpAuzAHUIYxbmSrHB7E0u6FQ6SQ&amp;t=1&amp;usg=__B_h8KqQoz9VfCDd8rkUrqjqOjho="/>
          <p:cNvPicPr>
            <a:picLocks noChangeAspect="1" noChangeArrowheads="1"/>
          </p:cNvPicPr>
          <p:nvPr/>
        </p:nvPicPr>
        <p:blipFill>
          <a:blip r:embed="rId2"/>
          <a:srcRect/>
          <a:stretch>
            <a:fillRect/>
          </a:stretch>
        </p:blipFill>
        <p:spPr bwMode="auto">
          <a:xfrm>
            <a:off x="685800" y="3048000"/>
            <a:ext cx="3074988" cy="2800350"/>
          </a:xfrm>
          <a:prstGeom prst="rect">
            <a:avLst/>
          </a:prstGeom>
          <a:noFill/>
          <a:ln w="9525">
            <a:noFill/>
            <a:miter lim="800000"/>
            <a:headEnd/>
            <a:tailEnd/>
          </a:ln>
        </p:spPr>
      </p:pic>
      <p:pic>
        <p:nvPicPr>
          <p:cNvPr id="18436" name="Picture 6" descr="http://t3.gstatic.com/images?q=tbn:ANd9GcRUKufnFbvnw3Em5GgMCzTDm_Eza0ccNp-mpuBLwAI6cvW3UnQ&amp;t=1&amp;usg=__uAzb0WJPFfzpnFiql-f05hJbskI="/>
          <p:cNvPicPr>
            <a:picLocks noChangeAspect="1" noChangeArrowheads="1"/>
          </p:cNvPicPr>
          <p:nvPr/>
        </p:nvPicPr>
        <p:blipFill>
          <a:blip r:embed="rId3"/>
          <a:srcRect/>
          <a:stretch>
            <a:fillRect/>
          </a:stretch>
        </p:blipFill>
        <p:spPr bwMode="auto">
          <a:xfrm>
            <a:off x="4724400" y="3028950"/>
            <a:ext cx="3241675" cy="276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3"/>
          <p:cNvSpPr txBox="1">
            <a:spLocks noChangeArrowheads="1"/>
          </p:cNvSpPr>
          <p:nvPr/>
        </p:nvSpPr>
        <p:spPr bwMode="auto">
          <a:xfrm>
            <a:off x="381000" y="457200"/>
            <a:ext cx="8305800" cy="1465263"/>
          </a:xfrm>
          <a:prstGeom prst="rect">
            <a:avLst/>
          </a:prstGeom>
          <a:noFill/>
          <a:ln w="9525">
            <a:noFill/>
            <a:miter lim="800000"/>
            <a:headEnd/>
            <a:tailEnd/>
          </a:ln>
        </p:spPr>
        <p:txBody>
          <a:bodyPr>
            <a:spAutoFit/>
          </a:bodyPr>
          <a:lstStyle/>
          <a:p>
            <a:r>
              <a:rPr lang="en-US"/>
              <a:t>The phases of the moon are caused by relative positions of the moon, earth, and sun.</a:t>
            </a:r>
          </a:p>
          <a:p>
            <a:endParaRPr lang="en-US"/>
          </a:p>
          <a:p>
            <a:r>
              <a:rPr lang="en-US"/>
              <a:t>In order for you to see the moon it must be facing the Earth (so you can see it) and the Sun (so there is light reflecting off of it).  </a:t>
            </a:r>
          </a:p>
        </p:txBody>
      </p:sp>
      <p:sp>
        <p:nvSpPr>
          <p:cNvPr id="19459" name="TextBox 4"/>
          <p:cNvSpPr txBox="1">
            <a:spLocks noChangeArrowheads="1"/>
          </p:cNvSpPr>
          <p:nvPr/>
        </p:nvSpPr>
        <p:spPr bwMode="auto">
          <a:xfrm>
            <a:off x="457200" y="5638800"/>
            <a:ext cx="8229600" cy="923925"/>
          </a:xfrm>
          <a:prstGeom prst="rect">
            <a:avLst/>
          </a:prstGeom>
          <a:noFill/>
          <a:ln w="9525">
            <a:noFill/>
            <a:miter lim="800000"/>
            <a:headEnd/>
            <a:tailEnd/>
          </a:ln>
        </p:spPr>
        <p:txBody>
          <a:bodyPr>
            <a:spAutoFit/>
          </a:bodyPr>
          <a:lstStyle/>
          <a:p>
            <a:r>
              <a:rPr lang="en-US"/>
              <a:t>Half of the moon is always facing the Earth</a:t>
            </a:r>
          </a:p>
          <a:p>
            <a:r>
              <a:rPr lang="en-US"/>
              <a:t>Half of the moon is always facing the Sun</a:t>
            </a:r>
          </a:p>
          <a:p>
            <a:r>
              <a:rPr lang="en-US"/>
              <a:t>You see the part of the moon facing both the Earth and Sun</a:t>
            </a:r>
          </a:p>
        </p:txBody>
      </p:sp>
      <p:pic>
        <p:nvPicPr>
          <p:cNvPr id="19460" name="Picture 5" descr="http://www.hermit.org/eclipse/Graphics/diagrams/SolSysPhases.png"/>
          <p:cNvPicPr>
            <a:picLocks noChangeAspect="1" noChangeArrowheads="1"/>
          </p:cNvPicPr>
          <p:nvPr/>
        </p:nvPicPr>
        <p:blipFill>
          <a:blip r:embed="rId2"/>
          <a:srcRect/>
          <a:stretch>
            <a:fillRect/>
          </a:stretch>
        </p:blipFill>
        <p:spPr bwMode="auto">
          <a:xfrm>
            <a:off x="0" y="2057400"/>
            <a:ext cx="5410200" cy="3381375"/>
          </a:xfrm>
          <a:prstGeom prst="rect">
            <a:avLst/>
          </a:prstGeom>
          <a:noFill/>
          <a:ln w="9525">
            <a:noFill/>
            <a:miter lim="800000"/>
            <a:headEnd/>
            <a:tailEnd/>
          </a:ln>
        </p:spPr>
      </p:pic>
      <p:pic>
        <p:nvPicPr>
          <p:cNvPr id="19461" name="Picture 7" descr="http://t1.gstatic.com/images?q=tbn:ANd9GcQFfW-kLEOTVxI4KO8S6fcXE4cr8reEaqLAQMWwSoYBxyyLZMo&amp;t=1&amp;usg=__gOWbCqJq0-1qd-8CaWJop2xYJ-U="/>
          <p:cNvPicPr>
            <a:picLocks noChangeAspect="1" noChangeArrowheads="1"/>
          </p:cNvPicPr>
          <p:nvPr/>
        </p:nvPicPr>
        <p:blipFill>
          <a:blip r:embed="rId3"/>
          <a:srcRect/>
          <a:stretch>
            <a:fillRect/>
          </a:stretch>
        </p:blipFill>
        <p:spPr bwMode="auto">
          <a:xfrm>
            <a:off x="5791200" y="2743200"/>
            <a:ext cx="2524125" cy="1809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500" fill="hold"/>
                                        <p:tgtEl>
                                          <p:spTgt spid="19460"/>
                                        </p:tgtEl>
                                        <p:attrNameLst>
                                          <p:attrName>ppt_x</p:attrName>
                                        </p:attrNameLst>
                                      </p:cBhvr>
                                      <p:tavLst>
                                        <p:tav tm="0">
                                          <p:val>
                                            <p:strVal val="#ppt_x"/>
                                          </p:val>
                                        </p:tav>
                                        <p:tav tm="100000">
                                          <p:val>
                                            <p:strVal val="#ppt_x"/>
                                          </p:val>
                                        </p:tav>
                                      </p:tavLst>
                                    </p:anim>
                                    <p:anim calcmode="lin" valueType="num">
                                      <p:cBhvr additive="base">
                                        <p:cTn id="8" dur="500" fill="hold"/>
                                        <p:tgtEl>
                                          <p:spTgt spid="1946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461"/>
                                        </p:tgtEl>
                                        <p:attrNameLst>
                                          <p:attrName>style.visibility</p:attrName>
                                        </p:attrNameLst>
                                      </p:cBhvr>
                                      <p:to>
                                        <p:strVal val="visible"/>
                                      </p:to>
                                    </p:set>
                                    <p:anim calcmode="lin" valueType="num">
                                      <p:cBhvr additive="base">
                                        <p:cTn id="11" dur="500" fill="hold"/>
                                        <p:tgtEl>
                                          <p:spTgt spid="19461"/>
                                        </p:tgtEl>
                                        <p:attrNameLst>
                                          <p:attrName>ppt_x</p:attrName>
                                        </p:attrNameLst>
                                      </p:cBhvr>
                                      <p:tavLst>
                                        <p:tav tm="0">
                                          <p:val>
                                            <p:strVal val="#ppt_x"/>
                                          </p:val>
                                        </p:tav>
                                        <p:tav tm="100000">
                                          <p:val>
                                            <p:strVal val="#ppt_x"/>
                                          </p:val>
                                        </p:tav>
                                      </p:tavLst>
                                    </p:anim>
                                    <p:anim calcmode="lin" valueType="num">
                                      <p:cBhvr additive="base">
                                        <p:cTn id="12" dur="500" fill="hold"/>
                                        <p:tgtEl>
                                          <p:spTgt spid="1946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9459">
                                            <p:txEl>
                                              <p:pRg st="0" end="0"/>
                                            </p:txEl>
                                          </p:spTgt>
                                        </p:tgtEl>
                                        <p:attrNameLst>
                                          <p:attrName>style.visibility</p:attrName>
                                        </p:attrNameLst>
                                      </p:cBhvr>
                                      <p:to>
                                        <p:strVal val="visible"/>
                                      </p:to>
                                    </p:set>
                                    <p:animEffect transition="in" filter="box(in)">
                                      <p:cBhvr>
                                        <p:cTn id="17" dur="500"/>
                                        <p:tgtEl>
                                          <p:spTgt spid="19459">
                                            <p:txEl>
                                              <p:pRg st="0" end="0"/>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19459">
                                            <p:txEl>
                                              <p:pRg st="1" end="1"/>
                                            </p:txEl>
                                          </p:spTgt>
                                        </p:tgtEl>
                                        <p:attrNameLst>
                                          <p:attrName>style.visibility</p:attrName>
                                        </p:attrNameLst>
                                      </p:cBhvr>
                                      <p:to>
                                        <p:strVal val="visible"/>
                                      </p:to>
                                    </p:set>
                                    <p:animEffect transition="in" filter="box(in)">
                                      <p:cBhvr>
                                        <p:cTn id="20" dur="500"/>
                                        <p:tgtEl>
                                          <p:spTgt spid="19459">
                                            <p:txEl>
                                              <p:pRg st="1" end="1"/>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19459">
                                            <p:txEl>
                                              <p:pRg st="2" end="2"/>
                                            </p:txEl>
                                          </p:spTgt>
                                        </p:tgtEl>
                                        <p:attrNameLst>
                                          <p:attrName>style.visibility</p:attrName>
                                        </p:attrNameLst>
                                      </p:cBhvr>
                                      <p:to>
                                        <p:strVal val="visible"/>
                                      </p:to>
                                    </p:set>
                                    <p:animEffect transition="in" filter="box(in)">
                                      <p:cBhvr>
                                        <p:cTn id="23"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image037"/>
          <p:cNvPicPr>
            <a:picLocks noChangeAspect="1" noChangeArrowheads="1"/>
          </p:cNvPicPr>
          <p:nvPr/>
        </p:nvPicPr>
        <p:blipFill>
          <a:blip r:embed="rId2"/>
          <a:srcRect/>
          <a:stretch>
            <a:fillRect/>
          </a:stretch>
        </p:blipFill>
        <p:spPr bwMode="auto">
          <a:xfrm>
            <a:off x="1600200" y="0"/>
            <a:ext cx="5791200" cy="3416300"/>
          </a:xfrm>
          <a:prstGeom prst="rect">
            <a:avLst/>
          </a:prstGeom>
          <a:noFill/>
          <a:ln w="9525">
            <a:noFill/>
            <a:miter lim="800000"/>
            <a:headEnd/>
            <a:tailEnd/>
          </a:ln>
        </p:spPr>
      </p:pic>
      <p:sp>
        <p:nvSpPr>
          <p:cNvPr id="2051" name="Text Box 6"/>
          <p:cNvSpPr txBox="1">
            <a:spLocks noChangeArrowheads="1"/>
          </p:cNvSpPr>
          <p:nvPr/>
        </p:nvSpPr>
        <p:spPr bwMode="auto">
          <a:xfrm>
            <a:off x="381000" y="3328988"/>
            <a:ext cx="8382000" cy="3529012"/>
          </a:xfrm>
          <a:prstGeom prst="rect">
            <a:avLst/>
          </a:prstGeom>
          <a:noFill/>
          <a:ln w="9525">
            <a:noFill/>
            <a:miter lim="800000"/>
            <a:headEnd/>
            <a:tailEnd/>
          </a:ln>
        </p:spPr>
        <p:txBody>
          <a:bodyPr>
            <a:spAutoFit/>
          </a:bodyPr>
          <a:lstStyle/>
          <a:p>
            <a:pPr>
              <a:spcBef>
                <a:spcPct val="50000"/>
              </a:spcBef>
            </a:pPr>
            <a:r>
              <a:rPr lang="en-US"/>
              <a:t>1)In which months is the northern hemisphere most directly in the sun?</a:t>
            </a:r>
          </a:p>
          <a:p>
            <a:pPr>
              <a:spcBef>
                <a:spcPct val="50000"/>
              </a:spcBef>
            </a:pPr>
            <a:r>
              <a:rPr lang="en-US"/>
              <a:t>2)In which months is the southern hemisphere most directly in the sun?</a:t>
            </a:r>
          </a:p>
          <a:p>
            <a:pPr>
              <a:spcBef>
                <a:spcPct val="50000"/>
              </a:spcBef>
            </a:pPr>
            <a:r>
              <a:rPr lang="en-US"/>
              <a:t>3)Is there a time when the northern and southern hemispheres are equally exposed to the sun?</a:t>
            </a:r>
          </a:p>
          <a:p>
            <a:pPr>
              <a:spcBef>
                <a:spcPct val="50000"/>
              </a:spcBef>
            </a:pPr>
            <a:r>
              <a:rPr lang="en-US"/>
              <a:t>4)What do you call the day when the Northern hemisphere is most directly in the sun (the longest day of the year in the northern hemisphere)?</a:t>
            </a:r>
          </a:p>
          <a:p>
            <a:pPr>
              <a:spcBef>
                <a:spcPct val="50000"/>
              </a:spcBef>
            </a:pPr>
            <a:r>
              <a:rPr lang="en-US"/>
              <a:t>5)What do you call the day when the southern hemisphere is most directly in the sun (the longest day of the year in the southern hemisphere)?</a:t>
            </a:r>
          </a:p>
          <a:p>
            <a:pPr>
              <a:spcBef>
                <a:spcPct val="50000"/>
              </a:spcBef>
            </a:pPr>
            <a:r>
              <a:rPr lang="en-US"/>
              <a:t>6)On what two days are the northern and southern hemispheres equally exposed to the sun?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box(in)">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3"/>
          <p:cNvSpPr txBox="1">
            <a:spLocks noChangeArrowheads="1"/>
          </p:cNvSpPr>
          <p:nvPr/>
        </p:nvSpPr>
        <p:spPr bwMode="auto">
          <a:xfrm>
            <a:off x="304800" y="304800"/>
            <a:ext cx="8534400" cy="369888"/>
          </a:xfrm>
          <a:prstGeom prst="rect">
            <a:avLst/>
          </a:prstGeom>
          <a:noFill/>
          <a:ln w="9525">
            <a:noFill/>
            <a:miter lim="800000"/>
            <a:headEnd/>
            <a:tailEnd/>
          </a:ln>
        </p:spPr>
        <p:txBody>
          <a:bodyPr>
            <a:spAutoFit/>
          </a:bodyPr>
          <a:lstStyle/>
          <a:p>
            <a:r>
              <a:rPr lang="en-US"/>
              <a:t>Why do you always see the same side of the moon?</a:t>
            </a:r>
          </a:p>
        </p:txBody>
      </p:sp>
      <p:sp>
        <p:nvSpPr>
          <p:cNvPr id="20483" name="TextBox 4"/>
          <p:cNvSpPr txBox="1">
            <a:spLocks noChangeArrowheads="1"/>
          </p:cNvSpPr>
          <p:nvPr/>
        </p:nvSpPr>
        <p:spPr bwMode="auto">
          <a:xfrm>
            <a:off x="457200" y="2209800"/>
            <a:ext cx="6781800" cy="1200150"/>
          </a:xfrm>
          <a:prstGeom prst="rect">
            <a:avLst/>
          </a:prstGeom>
          <a:noFill/>
          <a:ln w="9525">
            <a:noFill/>
            <a:miter lim="800000"/>
            <a:headEnd/>
            <a:tailEnd/>
          </a:ln>
        </p:spPr>
        <p:txBody>
          <a:bodyPr>
            <a:spAutoFit/>
          </a:bodyPr>
          <a:lstStyle/>
          <a:p>
            <a:r>
              <a:rPr lang="en-US"/>
              <a:t>It rotates and revolves at the same speed, so the same side always faces the Earth.</a:t>
            </a:r>
          </a:p>
          <a:p>
            <a:r>
              <a:rPr lang="en-US"/>
              <a:t>	-Approximately one revolution/rotation a month</a:t>
            </a:r>
          </a:p>
          <a:p>
            <a:r>
              <a:rPr lang="en-US"/>
              <a:t>	-Our 12 month calendar is called the lunar calendar</a:t>
            </a:r>
          </a:p>
        </p:txBody>
      </p:sp>
      <p:pic>
        <p:nvPicPr>
          <p:cNvPr id="20484" name="Picture 5" descr="http://t2.gstatic.com/images?q=tbn:ANd9GcQj0MzNwmSfTtIjAH1_K2aBwFl_xmf2-CRlaZF1_nOv0XlGbGg&amp;t=1&amp;usg=__RfI5kfLsDATUxKuz4Ky0VsISVIk="/>
          <p:cNvPicPr>
            <a:picLocks noChangeAspect="1" noChangeArrowheads="1"/>
          </p:cNvPicPr>
          <p:nvPr/>
        </p:nvPicPr>
        <p:blipFill>
          <a:blip r:embed="rId2"/>
          <a:srcRect/>
          <a:stretch>
            <a:fillRect/>
          </a:stretch>
        </p:blipFill>
        <p:spPr bwMode="auto">
          <a:xfrm>
            <a:off x="152400" y="3886200"/>
            <a:ext cx="3789363" cy="2838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ox(in)">
                                      <p:cBhvr>
                                        <p:cTn id="7"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Solar System</a:t>
            </a:r>
            <a:endParaRPr lang="en-US" dirty="0"/>
          </a:p>
        </p:txBody>
      </p:sp>
      <p:sp>
        <p:nvSpPr>
          <p:cNvPr id="3" name="Content Placeholder 2"/>
          <p:cNvSpPr>
            <a:spLocks noGrp="1"/>
          </p:cNvSpPr>
          <p:nvPr>
            <p:ph idx="1"/>
          </p:nvPr>
        </p:nvSpPr>
        <p:spPr/>
        <p:txBody>
          <a:bodyPr/>
          <a:lstStyle/>
          <a:p>
            <a:r>
              <a:rPr lang="en-US" dirty="0" smtClean="0"/>
              <a:t>Our Solar System includes…</a:t>
            </a:r>
          </a:p>
          <a:p>
            <a:pPr lvl="1"/>
            <a:r>
              <a:rPr lang="en-US" dirty="0" smtClean="0"/>
              <a:t>1 star</a:t>
            </a:r>
          </a:p>
          <a:p>
            <a:pPr lvl="1"/>
            <a:r>
              <a:rPr lang="en-US" dirty="0" smtClean="0"/>
              <a:t>8 planets</a:t>
            </a:r>
          </a:p>
          <a:p>
            <a:pPr lvl="1"/>
            <a:r>
              <a:rPr lang="en-US" dirty="0" smtClean="0"/>
              <a:t>Moons orbiting the planets</a:t>
            </a:r>
          </a:p>
          <a:p>
            <a:pPr lvl="1"/>
            <a:r>
              <a:rPr lang="en-US" dirty="0" smtClean="0"/>
              <a:t>Dwarf planets</a:t>
            </a:r>
          </a:p>
          <a:p>
            <a:pPr lvl="1"/>
            <a:r>
              <a:rPr lang="en-US" dirty="0" smtClean="0"/>
              <a:t>Asteroids and meteoroids</a:t>
            </a:r>
          </a:p>
          <a:p>
            <a:pPr lvl="1"/>
            <a:r>
              <a:rPr lang="en-US" dirty="0" err="1" smtClean="0"/>
              <a:t>Keiper</a:t>
            </a:r>
            <a:r>
              <a:rPr lang="en-US" dirty="0" smtClean="0"/>
              <a:t> Belt bodies</a:t>
            </a:r>
          </a:p>
          <a:p>
            <a:pPr lvl="1"/>
            <a:r>
              <a:rPr lang="en-US" dirty="0" smtClean="0"/>
              <a:t>The </a:t>
            </a:r>
            <a:r>
              <a:rPr lang="en-US" dirty="0" err="1" smtClean="0"/>
              <a:t>Oort</a:t>
            </a:r>
            <a:r>
              <a:rPr lang="en-US" dirty="0" smtClean="0"/>
              <a:t> Cloud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8534400" cy="3816429"/>
          </a:xfrm>
          <a:prstGeom prst="rect">
            <a:avLst/>
          </a:prstGeom>
          <a:noFill/>
        </p:spPr>
        <p:txBody>
          <a:bodyPr wrap="square" rtlCol="0">
            <a:spAutoFit/>
          </a:bodyPr>
          <a:lstStyle/>
          <a:p>
            <a:r>
              <a:rPr lang="en-US" dirty="0" smtClean="0"/>
              <a:t>The eight planets ordered by their distance from the sun are…</a:t>
            </a:r>
          </a:p>
          <a:p>
            <a:r>
              <a:rPr lang="en-US" dirty="0" smtClean="0"/>
              <a:t>	</a:t>
            </a:r>
            <a:r>
              <a:rPr lang="en-US" sz="2800" dirty="0" smtClean="0"/>
              <a:t>1) Mercury</a:t>
            </a:r>
          </a:p>
          <a:p>
            <a:r>
              <a:rPr lang="en-US" sz="2800" dirty="0" smtClean="0"/>
              <a:t>	2) Venus</a:t>
            </a:r>
          </a:p>
          <a:p>
            <a:r>
              <a:rPr lang="en-US" sz="2800" dirty="0" smtClean="0"/>
              <a:t>	3) Earth</a:t>
            </a:r>
          </a:p>
          <a:p>
            <a:r>
              <a:rPr lang="en-US" sz="2800" dirty="0" smtClean="0"/>
              <a:t>	4) Mars</a:t>
            </a:r>
          </a:p>
          <a:p>
            <a:r>
              <a:rPr lang="en-US" sz="2800" dirty="0" smtClean="0"/>
              <a:t>	5) Jupiter</a:t>
            </a:r>
          </a:p>
          <a:p>
            <a:r>
              <a:rPr lang="en-US" sz="2800" dirty="0" smtClean="0"/>
              <a:t>	6) Saturn</a:t>
            </a:r>
          </a:p>
          <a:p>
            <a:r>
              <a:rPr lang="en-US" sz="2800" dirty="0" smtClean="0"/>
              <a:t>	7) Uranus</a:t>
            </a:r>
          </a:p>
          <a:p>
            <a:r>
              <a:rPr lang="en-US" sz="2800" dirty="0" smtClean="0"/>
              <a:t>	8) Neptune</a:t>
            </a:r>
          </a:p>
        </p:txBody>
      </p:sp>
      <p:sp>
        <p:nvSpPr>
          <p:cNvPr id="5" name="TextBox 4"/>
          <p:cNvSpPr txBox="1"/>
          <p:nvPr/>
        </p:nvSpPr>
        <p:spPr>
          <a:xfrm>
            <a:off x="304800" y="4267200"/>
            <a:ext cx="7848600" cy="369332"/>
          </a:xfrm>
          <a:prstGeom prst="rect">
            <a:avLst/>
          </a:prstGeom>
          <a:noFill/>
        </p:spPr>
        <p:txBody>
          <a:bodyPr wrap="square" rtlCol="0">
            <a:spAutoFit/>
          </a:bodyPr>
          <a:lstStyle/>
          <a:p>
            <a:r>
              <a:rPr lang="en-US" dirty="0" smtClean="0"/>
              <a:t>There are divided into two groups, terrestrial planets and gas giants</a:t>
            </a:r>
            <a:endParaRPr lang="en-US" dirty="0"/>
          </a:p>
        </p:txBody>
      </p:sp>
      <p:sp>
        <p:nvSpPr>
          <p:cNvPr id="6" name="TextBox 5"/>
          <p:cNvSpPr txBox="1"/>
          <p:nvPr/>
        </p:nvSpPr>
        <p:spPr>
          <a:xfrm>
            <a:off x="533400" y="4953000"/>
            <a:ext cx="8382000" cy="1477328"/>
          </a:xfrm>
          <a:prstGeom prst="rect">
            <a:avLst/>
          </a:prstGeom>
          <a:noFill/>
        </p:spPr>
        <p:txBody>
          <a:bodyPr wrap="square" rtlCol="0">
            <a:spAutoFit/>
          </a:bodyPr>
          <a:lstStyle/>
          <a:p>
            <a:r>
              <a:rPr lang="en-US" dirty="0" smtClean="0"/>
              <a:t>Terrestrial Planets – Mercury, Venus, Earth, and Mars</a:t>
            </a:r>
          </a:p>
          <a:p>
            <a:r>
              <a:rPr lang="en-US" dirty="0" smtClean="0"/>
              <a:t>	-made primarily of solid matter (rock), no rings, and few satellites (moons)</a:t>
            </a:r>
          </a:p>
          <a:p>
            <a:endParaRPr lang="en-US" dirty="0" smtClean="0"/>
          </a:p>
          <a:p>
            <a:r>
              <a:rPr lang="en-US" dirty="0" smtClean="0"/>
              <a:t>Gas Giants- Jupiter, Saturn, Uranus, and Neptune</a:t>
            </a:r>
          </a:p>
          <a:p>
            <a:r>
              <a:rPr lang="en-US" dirty="0" smtClean="0"/>
              <a:t>	-all have rings (Saturn has by far the most dramatic) and many moons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077200" cy="2739211"/>
          </a:xfrm>
          <a:prstGeom prst="rect">
            <a:avLst/>
          </a:prstGeom>
          <a:noFill/>
        </p:spPr>
        <p:txBody>
          <a:bodyPr wrap="square" rtlCol="0">
            <a:spAutoFit/>
          </a:bodyPr>
          <a:lstStyle/>
          <a:p>
            <a:r>
              <a:rPr lang="en-US" sz="2800" u="sng" dirty="0" smtClean="0"/>
              <a:t>Mercury</a:t>
            </a:r>
          </a:p>
          <a:p>
            <a:r>
              <a:rPr lang="en-US" sz="2400" dirty="0" smtClean="0"/>
              <a:t>-closest planet to the sun</a:t>
            </a:r>
          </a:p>
          <a:p>
            <a:r>
              <a:rPr lang="en-US" sz="2400" dirty="0" smtClean="0"/>
              <a:t>-least mass and volume, second highest density</a:t>
            </a:r>
          </a:p>
          <a:p>
            <a:r>
              <a:rPr lang="en-US" sz="2400" dirty="0" smtClean="0"/>
              <a:t>-no atmosphere</a:t>
            </a:r>
          </a:p>
          <a:p>
            <a:r>
              <a:rPr lang="en-US" sz="2400" dirty="0" smtClean="0"/>
              <a:t>-drastic temperature changes between the day and night sides </a:t>
            </a:r>
          </a:p>
          <a:p>
            <a:r>
              <a:rPr lang="en-US" sz="2400" dirty="0" smtClean="0"/>
              <a:t>of the planet</a:t>
            </a:r>
          </a:p>
          <a:p>
            <a:r>
              <a:rPr lang="en-US" sz="2400" dirty="0" smtClean="0"/>
              <a:t>-most elliptical orbit</a:t>
            </a:r>
            <a:endParaRPr lang="en-US" sz="2400" dirty="0"/>
          </a:p>
        </p:txBody>
      </p:sp>
      <p:pic>
        <p:nvPicPr>
          <p:cNvPr id="1026" name="Picture 2" descr="http://t2.gstatic.com/images?q=tbn:ANd9GcQby-MQf-qOsM5MeXqYk9M2dnlr-qIuI2IIp1yCFM6SkUW1DjhwqFyPcSM3iQ"/>
          <p:cNvPicPr>
            <a:picLocks noChangeAspect="1" noChangeArrowheads="1"/>
          </p:cNvPicPr>
          <p:nvPr/>
        </p:nvPicPr>
        <p:blipFill>
          <a:blip r:embed="rId2"/>
          <a:srcRect/>
          <a:stretch>
            <a:fillRect/>
          </a:stretch>
        </p:blipFill>
        <p:spPr bwMode="auto">
          <a:xfrm>
            <a:off x="4724400" y="2438397"/>
            <a:ext cx="4419600" cy="441960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6172200" cy="523220"/>
          </a:xfrm>
          <a:prstGeom prst="rect">
            <a:avLst/>
          </a:prstGeom>
          <a:noFill/>
        </p:spPr>
        <p:txBody>
          <a:bodyPr wrap="square" rtlCol="0">
            <a:spAutoFit/>
          </a:bodyPr>
          <a:lstStyle/>
          <a:p>
            <a:r>
              <a:rPr lang="en-US" sz="2800" u="sng" dirty="0" smtClean="0"/>
              <a:t>Venus</a:t>
            </a:r>
            <a:endParaRPr lang="en-US" sz="2800" u="sng" dirty="0"/>
          </a:p>
        </p:txBody>
      </p:sp>
      <p:sp>
        <p:nvSpPr>
          <p:cNvPr id="3" name="TextBox 2"/>
          <p:cNvSpPr txBox="1"/>
          <p:nvPr/>
        </p:nvSpPr>
        <p:spPr>
          <a:xfrm>
            <a:off x="0" y="914400"/>
            <a:ext cx="8382000" cy="2308324"/>
          </a:xfrm>
          <a:prstGeom prst="rect">
            <a:avLst/>
          </a:prstGeom>
          <a:noFill/>
        </p:spPr>
        <p:txBody>
          <a:bodyPr wrap="square" rtlCol="0">
            <a:spAutoFit/>
          </a:bodyPr>
          <a:lstStyle/>
          <a:p>
            <a:r>
              <a:rPr lang="en-US" dirty="0" smtClean="0"/>
              <a:t>-</a:t>
            </a:r>
            <a:r>
              <a:rPr lang="en-US" sz="2400" dirty="0" smtClean="0"/>
              <a:t>2</a:t>
            </a:r>
            <a:r>
              <a:rPr lang="en-US" sz="2400" baseline="30000" dirty="0" smtClean="0"/>
              <a:t>nd</a:t>
            </a:r>
            <a:r>
              <a:rPr lang="en-US" sz="2400" dirty="0" smtClean="0"/>
              <a:t>  planet from the sun</a:t>
            </a:r>
          </a:p>
          <a:p>
            <a:r>
              <a:rPr lang="en-US" sz="2400" dirty="0" smtClean="0"/>
              <a:t>-3</a:t>
            </a:r>
            <a:r>
              <a:rPr lang="en-US" sz="2400" baseline="30000" dirty="0" smtClean="0"/>
              <a:t>rd</a:t>
            </a:r>
            <a:r>
              <a:rPr lang="en-US" sz="2400" dirty="0" smtClean="0"/>
              <a:t>  least mass and volume, but 3</a:t>
            </a:r>
            <a:r>
              <a:rPr lang="en-US" sz="2400" baseline="30000" dirty="0" smtClean="0"/>
              <a:t>rd</a:t>
            </a:r>
            <a:r>
              <a:rPr lang="en-US" sz="2400" dirty="0" smtClean="0"/>
              <a:t> highest density</a:t>
            </a:r>
          </a:p>
          <a:p>
            <a:r>
              <a:rPr lang="en-US" sz="2400" dirty="0" smtClean="0"/>
              <a:t>-thick sulfurous atmosphere, runaway greenhouse effect.</a:t>
            </a:r>
          </a:p>
          <a:p>
            <a:r>
              <a:rPr lang="en-US" sz="2400" dirty="0" smtClean="0"/>
              <a:t>-hottest planet in the solar system</a:t>
            </a:r>
          </a:p>
          <a:p>
            <a:r>
              <a:rPr lang="en-US" sz="2400" dirty="0" smtClean="0"/>
              <a:t>-Always appears in the sky near the sun</a:t>
            </a:r>
          </a:p>
          <a:p>
            <a:r>
              <a:rPr lang="en-US" sz="2400" dirty="0" smtClean="0"/>
              <a:t>	(it is closer to the sun than us)</a:t>
            </a:r>
            <a:endParaRPr lang="en-US" sz="2400" dirty="0"/>
          </a:p>
        </p:txBody>
      </p:sp>
      <p:pic>
        <p:nvPicPr>
          <p:cNvPr id="36868" name="Picture 4" descr="File:Venuspioneeruv.jpg">
            <a:hlinkClick r:id="rId2"/>
          </p:cNvPr>
          <p:cNvPicPr>
            <a:picLocks noChangeAspect="1" noChangeArrowheads="1"/>
          </p:cNvPicPr>
          <p:nvPr/>
        </p:nvPicPr>
        <p:blipFill>
          <a:blip r:embed="rId3"/>
          <a:srcRect/>
          <a:stretch>
            <a:fillRect/>
          </a:stretch>
        </p:blipFill>
        <p:spPr bwMode="auto">
          <a:xfrm>
            <a:off x="5029200" y="2433484"/>
            <a:ext cx="4114800" cy="442451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10600" cy="2431435"/>
          </a:xfrm>
          <a:prstGeom prst="rect">
            <a:avLst/>
          </a:prstGeom>
          <a:noFill/>
        </p:spPr>
        <p:txBody>
          <a:bodyPr wrap="square" rtlCol="0">
            <a:spAutoFit/>
          </a:bodyPr>
          <a:lstStyle/>
          <a:p>
            <a:r>
              <a:rPr lang="en-US" sz="2800" u="sng" dirty="0" smtClean="0"/>
              <a:t>Earth</a:t>
            </a:r>
            <a:endParaRPr lang="en-US" sz="2400" dirty="0" smtClean="0"/>
          </a:p>
          <a:p>
            <a:r>
              <a:rPr lang="en-US" sz="2400" dirty="0" smtClean="0"/>
              <a:t>-3</a:t>
            </a:r>
            <a:r>
              <a:rPr lang="en-US" sz="2400" baseline="30000" dirty="0" smtClean="0"/>
              <a:t>rd</a:t>
            </a:r>
            <a:r>
              <a:rPr lang="en-US" sz="2400" dirty="0" smtClean="0"/>
              <a:t> planet from the sun</a:t>
            </a:r>
          </a:p>
          <a:p>
            <a:r>
              <a:rPr lang="en-US" sz="2400" dirty="0" smtClean="0"/>
              <a:t>-5</a:t>
            </a:r>
            <a:r>
              <a:rPr lang="en-US" sz="2400" baseline="30000" dirty="0" smtClean="0"/>
              <a:t>th</a:t>
            </a:r>
            <a:r>
              <a:rPr lang="en-US" sz="2400" dirty="0" smtClean="0"/>
              <a:t> highest mass and volume,  most dense</a:t>
            </a:r>
          </a:p>
          <a:p>
            <a:r>
              <a:rPr lang="en-US" sz="2400" dirty="0" smtClean="0"/>
              <a:t>-large electromagnetic field and biological functions support an atmosphere and global temperature suitable for life.</a:t>
            </a:r>
          </a:p>
          <a:p>
            <a:r>
              <a:rPr lang="en-US" sz="2400" dirty="0" smtClean="0"/>
              <a:t>-extensive liquid water on the surface</a:t>
            </a:r>
            <a:endParaRPr lang="en-US" sz="2800" dirty="0"/>
          </a:p>
        </p:txBody>
      </p:sp>
      <p:pic>
        <p:nvPicPr>
          <p:cNvPr id="37890" name="Picture 2" descr="A planetary disk of white cloud formations, brown and green land masses, and dark blue oceans against a black background. The Arabian peninsula, Africa and Madagascar lie in the upper half of the disk, while Antarctica is at the bottom.">
            <a:hlinkClick r:id="rId2" tooltip="A color image of Earth as seen from Apollo 17"/>
          </p:cNvPr>
          <p:cNvPicPr>
            <a:picLocks noChangeAspect="1" noChangeArrowheads="1"/>
          </p:cNvPicPr>
          <p:nvPr/>
        </p:nvPicPr>
        <p:blipFill>
          <a:blip r:embed="rId3"/>
          <a:srcRect/>
          <a:stretch>
            <a:fillRect/>
          </a:stretch>
        </p:blipFill>
        <p:spPr bwMode="auto">
          <a:xfrm>
            <a:off x="4800600" y="2514600"/>
            <a:ext cx="4343400" cy="4343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739211"/>
          </a:xfrm>
          <a:prstGeom prst="rect">
            <a:avLst/>
          </a:prstGeom>
          <a:noFill/>
        </p:spPr>
        <p:txBody>
          <a:bodyPr wrap="square" rtlCol="0">
            <a:spAutoFit/>
          </a:bodyPr>
          <a:lstStyle/>
          <a:p>
            <a:r>
              <a:rPr lang="en-US" sz="2800" u="sng" dirty="0" smtClean="0"/>
              <a:t>Mars</a:t>
            </a:r>
            <a:endParaRPr lang="en-US" sz="2400" dirty="0" smtClean="0"/>
          </a:p>
          <a:p>
            <a:r>
              <a:rPr lang="en-US" sz="2400" dirty="0" smtClean="0"/>
              <a:t>-4</a:t>
            </a:r>
            <a:r>
              <a:rPr lang="en-US" sz="2400" baseline="30000" dirty="0" smtClean="0"/>
              <a:t>th</a:t>
            </a:r>
            <a:r>
              <a:rPr lang="en-US" sz="2400" dirty="0" smtClean="0"/>
              <a:t> planet from the sun</a:t>
            </a:r>
          </a:p>
          <a:p>
            <a:r>
              <a:rPr lang="en-US" sz="2400" dirty="0" smtClean="0"/>
              <a:t>-2</a:t>
            </a:r>
            <a:r>
              <a:rPr lang="en-US" sz="2400" baseline="30000" dirty="0" smtClean="0"/>
              <a:t>nd</a:t>
            </a:r>
            <a:r>
              <a:rPr lang="en-US" sz="2400" dirty="0" smtClean="0"/>
              <a:t> lowest mass and volume, 4</a:t>
            </a:r>
            <a:r>
              <a:rPr lang="en-US" sz="2400" baseline="30000" dirty="0" smtClean="0"/>
              <a:t>th</a:t>
            </a:r>
            <a:r>
              <a:rPr lang="en-US" sz="2400" dirty="0" smtClean="0"/>
              <a:t> most dense </a:t>
            </a:r>
          </a:p>
          <a:p>
            <a:r>
              <a:rPr lang="en-US" sz="2400" dirty="0" smtClean="0"/>
              <a:t>-2</a:t>
            </a:r>
            <a:r>
              <a:rPr lang="en-US" sz="2400" baseline="30000" dirty="0" smtClean="0"/>
              <a:t>nd</a:t>
            </a:r>
            <a:r>
              <a:rPr lang="en-US" sz="2400" dirty="0" smtClean="0"/>
              <a:t> least gravitational pull, only slightly stronger than mercury</a:t>
            </a:r>
          </a:p>
          <a:p>
            <a:r>
              <a:rPr lang="en-US" sz="2400" dirty="0" smtClean="0"/>
              <a:t>-Thin atmosphere and crater covered surface, lots of iron oxide (rust)</a:t>
            </a:r>
          </a:p>
          <a:p>
            <a:r>
              <a:rPr lang="en-US" sz="2400" dirty="0" smtClean="0"/>
              <a:t>-Olympus Mons- largest mountain in the solar system</a:t>
            </a:r>
          </a:p>
          <a:p>
            <a:r>
              <a:rPr lang="en-US" sz="2400" dirty="0" smtClean="0"/>
              <a:t>-Polar ice caps</a:t>
            </a:r>
            <a:endParaRPr lang="en-US" sz="2800" dirty="0"/>
          </a:p>
        </p:txBody>
      </p:sp>
      <p:pic>
        <p:nvPicPr>
          <p:cNvPr id="38914" name="Picture 2" descr="The planet Mars">
            <a:hlinkClick r:id="rId2" tooltip="The planet Mars"/>
          </p:cNvPr>
          <p:cNvPicPr>
            <a:picLocks noChangeAspect="1" noChangeArrowheads="1"/>
          </p:cNvPicPr>
          <p:nvPr/>
        </p:nvPicPr>
        <p:blipFill>
          <a:blip r:embed="rId3"/>
          <a:srcRect/>
          <a:stretch>
            <a:fillRect/>
          </a:stretch>
        </p:blipFill>
        <p:spPr bwMode="auto">
          <a:xfrm>
            <a:off x="4648200" y="2362200"/>
            <a:ext cx="4495800" cy="44958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763000" cy="3170099"/>
          </a:xfrm>
          <a:prstGeom prst="rect">
            <a:avLst/>
          </a:prstGeom>
          <a:noFill/>
        </p:spPr>
        <p:txBody>
          <a:bodyPr wrap="square" rtlCol="0">
            <a:spAutoFit/>
          </a:bodyPr>
          <a:lstStyle/>
          <a:p>
            <a:r>
              <a:rPr lang="en-US" sz="2800" u="sng" dirty="0" smtClean="0"/>
              <a:t>Jupiter</a:t>
            </a:r>
            <a:endParaRPr lang="en-US" sz="2400" dirty="0" smtClean="0"/>
          </a:p>
          <a:p>
            <a:r>
              <a:rPr lang="en-US" sz="2400" dirty="0" smtClean="0"/>
              <a:t>-5</a:t>
            </a:r>
            <a:r>
              <a:rPr lang="en-US" sz="2400" baseline="30000" dirty="0" smtClean="0"/>
              <a:t>th</a:t>
            </a:r>
            <a:r>
              <a:rPr lang="en-US" sz="2400" dirty="0" smtClean="0"/>
              <a:t> planet from the sun</a:t>
            </a:r>
          </a:p>
          <a:p>
            <a:r>
              <a:rPr lang="en-US" sz="2400" dirty="0" smtClean="0"/>
              <a:t>-first planet outside the asteroid belt, first gas giant</a:t>
            </a:r>
          </a:p>
          <a:p>
            <a:r>
              <a:rPr lang="en-US" sz="2400" dirty="0" smtClean="0"/>
              <a:t>-most mass and volume, 6</a:t>
            </a:r>
            <a:r>
              <a:rPr lang="en-US" sz="2400" baseline="30000" dirty="0" smtClean="0"/>
              <a:t>th</a:t>
            </a:r>
            <a:r>
              <a:rPr lang="en-US" sz="2400" dirty="0" smtClean="0"/>
              <a:t> most dense.</a:t>
            </a:r>
          </a:p>
          <a:p>
            <a:r>
              <a:rPr lang="en-US" sz="2400" dirty="0" smtClean="0"/>
              <a:t>-primarily gas (H and He), with a small solid or liquid core</a:t>
            </a:r>
          </a:p>
          <a:p>
            <a:r>
              <a:rPr lang="en-US" sz="2400" dirty="0" smtClean="0"/>
              <a:t>-known for its giant storms lasting hundreds of years (example: Great Red Spot)</a:t>
            </a:r>
          </a:p>
          <a:p>
            <a:r>
              <a:rPr lang="en-US" sz="2400" dirty="0" smtClean="0"/>
              <a:t>-60+ satellites (moons)</a:t>
            </a:r>
            <a:endParaRPr lang="en-US" sz="2800" dirty="0"/>
          </a:p>
        </p:txBody>
      </p:sp>
      <p:pic>
        <p:nvPicPr>
          <p:cNvPr id="4098" name="Picture 2" descr="Jupiter by Cassini-Huygens.jpg">
            <a:hlinkClick r:id="rId2"/>
          </p:cNvPr>
          <p:cNvPicPr>
            <a:picLocks noChangeAspect="1" noChangeArrowheads="1"/>
          </p:cNvPicPr>
          <p:nvPr/>
        </p:nvPicPr>
        <p:blipFill>
          <a:blip r:embed="rId3"/>
          <a:srcRect/>
          <a:stretch>
            <a:fillRect/>
          </a:stretch>
        </p:blipFill>
        <p:spPr bwMode="auto">
          <a:xfrm>
            <a:off x="4876800" y="2750821"/>
            <a:ext cx="4267200" cy="410718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458200" cy="2369880"/>
          </a:xfrm>
          <a:prstGeom prst="rect">
            <a:avLst/>
          </a:prstGeom>
          <a:noFill/>
        </p:spPr>
        <p:txBody>
          <a:bodyPr wrap="square" rtlCol="0">
            <a:spAutoFit/>
          </a:bodyPr>
          <a:lstStyle/>
          <a:p>
            <a:r>
              <a:rPr lang="en-US" sz="2800" u="sng" dirty="0" smtClean="0"/>
              <a:t>Saturn</a:t>
            </a:r>
          </a:p>
          <a:p>
            <a:r>
              <a:rPr lang="en-US" sz="2400" dirty="0" smtClean="0"/>
              <a:t>-6</a:t>
            </a:r>
            <a:r>
              <a:rPr lang="en-US" sz="2400" baseline="30000" dirty="0" smtClean="0"/>
              <a:t>th</a:t>
            </a:r>
            <a:r>
              <a:rPr lang="en-US" sz="2400" dirty="0" smtClean="0"/>
              <a:t> planet from the sun</a:t>
            </a:r>
          </a:p>
          <a:p>
            <a:r>
              <a:rPr lang="en-US" sz="2400" dirty="0" smtClean="0"/>
              <a:t>-2</a:t>
            </a:r>
            <a:r>
              <a:rPr lang="en-US" sz="2400" baseline="30000" dirty="0" smtClean="0"/>
              <a:t>nd</a:t>
            </a:r>
            <a:r>
              <a:rPr lang="en-US" sz="2400" dirty="0" smtClean="0"/>
              <a:t> most mass, 2</a:t>
            </a:r>
            <a:r>
              <a:rPr lang="en-US" sz="2400" baseline="30000" dirty="0" smtClean="0"/>
              <a:t>nd</a:t>
            </a:r>
            <a:r>
              <a:rPr lang="en-US" sz="2400" dirty="0" smtClean="0"/>
              <a:t> most volume, lowest density</a:t>
            </a:r>
          </a:p>
          <a:p>
            <a:r>
              <a:rPr lang="en-US" sz="2400" dirty="0" smtClean="0"/>
              <a:t>-primarily gas, with a solid/liquid core</a:t>
            </a:r>
          </a:p>
          <a:p>
            <a:r>
              <a:rPr lang="en-US" sz="2400" dirty="0" smtClean="0"/>
              <a:t>-known for its extensive rings</a:t>
            </a:r>
          </a:p>
          <a:p>
            <a:r>
              <a:rPr lang="en-US" sz="2400" dirty="0" smtClean="0"/>
              <a:t>-60+ moons in addition to the rings orbit the planet</a:t>
            </a:r>
            <a:endParaRPr lang="en-US" sz="2400" dirty="0"/>
          </a:p>
        </p:txBody>
      </p:sp>
      <p:pic>
        <p:nvPicPr>
          <p:cNvPr id="3074" name="Picture 2" descr="File:Saturn during Equinox.jpg">
            <a:hlinkClick r:id="rId2"/>
          </p:cNvPr>
          <p:cNvPicPr>
            <a:picLocks noChangeAspect="1" noChangeArrowheads="1"/>
          </p:cNvPicPr>
          <p:nvPr/>
        </p:nvPicPr>
        <p:blipFill>
          <a:blip r:embed="rId3"/>
          <a:srcRect/>
          <a:stretch>
            <a:fillRect/>
          </a:stretch>
        </p:blipFill>
        <p:spPr bwMode="auto">
          <a:xfrm>
            <a:off x="1524000" y="3171824"/>
            <a:ext cx="7620000" cy="368617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3477875"/>
          </a:xfrm>
          <a:prstGeom prst="rect">
            <a:avLst/>
          </a:prstGeom>
          <a:noFill/>
        </p:spPr>
        <p:txBody>
          <a:bodyPr wrap="square" rtlCol="0">
            <a:spAutoFit/>
          </a:bodyPr>
          <a:lstStyle/>
          <a:p>
            <a:r>
              <a:rPr lang="en-US" sz="2800" u="sng" dirty="0" smtClean="0"/>
              <a:t>Uranus</a:t>
            </a:r>
            <a:endParaRPr lang="en-US" sz="2400" dirty="0" smtClean="0"/>
          </a:p>
          <a:p>
            <a:r>
              <a:rPr lang="en-US" sz="2400" dirty="0" smtClean="0"/>
              <a:t>-7</a:t>
            </a:r>
            <a:r>
              <a:rPr lang="en-US" sz="2400" baseline="30000" dirty="0" smtClean="0"/>
              <a:t>th</a:t>
            </a:r>
            <a:r>
              <a:rPr lang="en-US" sz="2400" dirty="0" smtClean="0"/>
              <a:t> planet from the sun</a:t>
            </a:r>
          </a:p>
          <a:p>
            <a:r>
              <a:rPr lang="en-US" sz="2400" dirty="0" smtClean="0"/>
              <a:t>-4</a:t>
            </a:r>
            <a:r>
              <a:rPr lang="en-US" sz="2400" baseline="30000" dirty="0" smtClean="0"/>
              <a:t>th</a:t>
            </a:r>
            <a:r>
              <a:rPr lang="en-US" sz="2400" dirty="0" smtClean="0"/>
              <a:t> most mass, 3</a:t>
            </a:r>
            <a:r>
              <a:rPr lang="en-US" sz="2400" baseline="30000" dirty="0" smtClean="0"/>
              <a:t>rd</a:t>
            </a:r>
            <a:r>
              <a:rPr lang="en-US" sz="2400" dirty="0" smtClean="0"/>
              <a:t> most volume, 2</a:t>
            </a:r>
            <a:r>
              <a:rPr lang="en-US" sz="2400" baseline="30000" dirty="0" smtClean="0"/>
              <a:t>nd</a:t>
            </a:r>
            <a:r>
              <a:rPr lang="en-US" sz="2400" dirty="0" smtClean="0"/>
              <a:t> least dense</a:t>
            </a:r>
          </a:p>
          <a:p>
            <a:r>
              <a:rPr lang="en-US" sz="2400" dirty="0" smtClean="0"/>
              <a:t>- Made primarily of gas, but has more ice and organic gases in its atmosphere than Jupiter and Saturn.</a:t>
            </a:r>
          </a:p>
          <a:p>
            <a:r>
              <a:rPr lang="en-US" sz="2400" dirty="0" smtClean="0"/>
              <a:t>-Has an unusually large tilt. Earth’s</a:t>
            </a:r>
          </a:p>
          <a:p>
            <a:r>
              <a:rPr lang="en-US" sz="2400" dirty="0" smtClean="0"/>
              <a:t> tilt is approximately 23.5° from </a:t>
            </a:r>
          </a:p>
          <a:p>
            <a:r>
              <a:rPr lang="en-US" sz="2400" dirty="0" smtClean="0"/>
              <a:t>vertical, Uranus is approximately </a:t>
            </a:r>
          </a:p>
          <a:p>
            <a:r>
              <a:rPr lang="en-US" sz="2400" dirty="0" smtClean="0"/>
              <a:t>90°.</a:t>
            </a:r>
            <a:endParaRPr lang="en-US" sz="2800" dirty="0"/>
          </a:p>
        </p:txBody>
      </p:sp>
      <p:pic>
        <p:nvPicPr>
          <p:cNvPr id="3074" name="Picture 2" descr="http://upload.wikimedia.org/wikipedia/commons/3/3d/Uranus2.jpg"/>
          <p:cNvPicPr>
            <a:picLocks noChangeAspect="1" noChangeArrowheads="1"/>
          </p:cNvPicPr>
          <p:nvPr/>
        </p:nvPicPr>
        <p:blipFill>
          <a:blip r:embed="rId2" cstate="print"/>
          <a:srcRect/>
          <a:stretch>
            <a:fillRect/>
          </a:stretch>
        </p:blipFill>
        <p:spPr bwMode="auto">
          <a:xfrm>
            <a:off x="4572000" y="2286000"/>
            <a:ext cx="4572000" cy="4572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Night, and the Seasons</a:t>
            </a:r>
            <a:endParaRPr lang="en-US" dirty="0"/>
          </a:p>
        </p:txBody>
      </p:sp>
      <p:sp>
        <p:nvSpPr>
          <p:cNvPr id="3" name="Content Placeholder 2"/>
          <p:cNvSpPr>
            <a:spLocks noGrp="1"/>
          </p:cNvSpPr>
          <p:nvPr>
            <p:ph idx="1"/>
          </p:nvPr>
        </p:nvSpPr>
        <p:spPr/>
        <p:txBody>
          <a:bodyPr/>
          <a:lstStyle/>
          <a:p>
            <a:r>
              <a:rPr lang="en-US" sz="2400" dirty="0" smtClean="0"/>
              <a:t>Day and Night- The earth </a:t>
            </a:r>
            <a:r>
              <a:rPr lang="en-US" sz="2400" u="sng" dirty="0" smtClean="0"/>
              <a:t>rotates</a:t>
            </a:r>
            <a:r>
              <a:rPr lang="en-US" sz="2400" dirty="0" smtClean="0"/>
              <a:t> around an axis, meaning that sometimes a particular point on earth faces the sun and other times it does not.</a:t>
            </a:r>
          </a:p>
          <a:p>
            <a:pPr>
              <a:buNone/>
            </a:pPr>
            <a:endParaRPr lang="en-US" sz="2400" dirty="0" smtClean="0"/>
          </a:p>
          <a:p>
            <a:r>
              <a:rPr lang="en-US" sz="2400" dirty="0" smtClean="0"/>
              <a:t>Seasons- The earth </a:t>
            </a:r>
            <a:r>
              <a:rPr lang="en-US" sz="2400" u="sng" dirty="0" smtClean="0"/>
              <a:t>revolves</a:t>
            </a:r>
            <a:r>
              <a:rPr lang="en-US" sz="2400" dirty="0" smtClean="0"/>
              <a:t> around the sun, but its axis is always tilted, meaning that sometimes the northern hemisphere points towards the sun and sometimes it points away.</a:t>
            </a:r>
          </a:p>
          <a:p>
            <a:pPr lvl="1"/>
            <a:r>
              <a:rPr lang="en-US" sz="2400" dirty="0" smtClean="0"/>
              <a:t>The day is longer when pointing towards the sun, meaning it has more time to warm.</a:t>
            </a:r>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696200" cy="3108543"/>
          </a:xfrm>
          <a:prstGeom prst="rect">
            <a:avLst/>
          </a:prstGeom>
          <a:noFill/>
        </p:spPr>
        <p:txBody>
          <a:bodyPr wrap="square" rtlCol="0">
            <a:spAutoFit/>
          </a:bodyPr>
          <a:lstStyle/>
          <a:p>
            <a:r>
              <a:rPr lang="en-US" sz="2800" u="sng" dirty="0" smtClean="0"/>
              <a:t>Neptune</a:t>
            </a:r>
          </a:p>
          <a:p>
            <a:r>
              <a:rPr lang="en-US" sz="2400" dirty="0" smtClean="0"/>
              <a:t>-8</a:t>
            </a:r>
            <a:r>
              <a:rPr lang="en-US" sz="2400" baseline="30000" dirty="0" smtClean="0"/>
              <a:t>th</a:t>
            </a:r>
            <a:r>
              <a:rPr lang="en-US" sz="2400" dirty="0" smtClean="0"/>
              <a:t> planet from the sun</a:t>
            </a:r>
          </a:p>
          <a:p>
            <a:r>
              <a:rPr lang="en-US" sz="2400" dirty="0" smtClean="0"/>
              <a:t>-3</a:t>
            </a:r>
            <a:r>
              <a:rPr lang="en-US" sz="2400" baseline="30000" dirty="0" smtClean="0"/>
              <a:t>rd</a:t>
            </a:r>
            <a:r>
              <a:rPr lang="en-US" sz="2400" dirty="0" smtClean="0"/>
              <a:t> most mass, 4</a:t>
            </a:r>
            <a:r>
              <a:rPr lang="en-US" sz="2400" baseline="30000" dirty="0" smtClean="0"/>
              <a:t>th</a:t>
            </a:r>
            <a:r>
              <a:rPr lang="en-US" sz="2400" dirty="0" smtClean="0"/>
              <a:t> most volume, 5</a:t>
            </a:r>
            <a:r>
              <a:rPr lang="en-US" sz="2400" baseline="30000" dirty="0" smtClean="0"/>
              <a:t>th</a:t>
            </a:r>
            <a:r>
              <a:rPr lang="en-US" sz="2400" dirty="0" smtClean="0"/>
              <a:t> highest density</a:t>
            </a:r>
          </a:p>
          <a:p>
            <a:r>
              <a:rPr lang="en-US" sz="2400" dirty="0" smtClean="0"/>
              <a:t>-Similar composition to Uranus</a:t>
            </a:r>
          </a:p>
          <a:p>
            <a:r>
              <a:rPr lang="en-US" sz="2400" dirty="0" smtClean="0"/>
              <a:t>-Approximately 30 x as far from the sun as Earth.  One Neptunian year is equal to almost 165 years on earth.</a:t>
            </a:r>
          </a:p>
          <a:p>
            <a:endParaRPr lang="en-US" sz="2400" dirty="0" smtClean="0"/>
          </a:p>
          <a:p>
            <a:endParaRPr lang="en-US" sz="2400" dirty="0"/>
          </a:p>
        </p:txBody>
      </p:sp>
      <p:pic>
        <p:nvPicPr>
          <p:cNvPr id="2050" name="Picture 2" descr="Neptune from Voyager 2">
            <a:hlinkClick r:id="rId2" tooltip="Neptune from Voyager 2"/>
          </p:cNvPr>
          <p:cNvPicPr>
            <a:picLocks noChangeAspect="1" noChangeArrowheads="1"/>
          </p:cNvPicPr>
          <p:nvPr/>
        </p:nvPicPr>
        <p:blipFill>
          <a:blip r:embed="rId3"/>
          <a:srcRect/>
          <a:stretch>
            <a:fillRect/>
          </a:stretch>
        </p:blipFill>
        <p:spPr bwMode="auto">
          <a:xfrm>
            <a:off x="4800600" y="2586990"/>
            <a:ext cx="4343400" cy="427101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923330"/>
          </a:xfrm>
          <a:prstGeom prst="rect">
            <a:avLst/>
          </a:prstGeom>
          <a:noFill/>
        </p:spPr>
        <p:txBody>
          <a:bodyPr wrap="square" rtlCol="0">
            <a:spAutoFit/>
          </a:bodyPr>
          <a:lstStyle/>
          <a:p>
            <a:r>
              <a:rPr lang="en-US" dirty="0" smtClean="0"/>
              <a:t>The solar system also has several dwarf planets, such as Pluto, Eris, and Ceres.</a:t>
            </a:r>
          </a:p>
          <a:p>
            <a:r>
              <a:rPr lang="en-US" dirty="0" smtClean="0"/>
              <a:t>	-these have enough mass and gravity to be round, but not enough to significantly affect the objects around them like planets do.</a:t>
            </a:r>
            <a:endParaRPr lang="en-US" dirty="0"/>
          </a:p>
        </p:txBody>
      </p:sp>
      <p:sp>
        <p:nvSpPr>
          <p:cNvPr id="3" name="Rectangle 2"/>
          <p:cNvSpPr/>
          <p:nvPr/>
        </p:nvSpPr>
        <p:spPr>
          <a:xfrm>
            <a:off x="228600" y="1905000"/>
            <a:ext cx="7239000" cy="646331"/>
          </a:xfrm>
          <a:prstGeom prst="rect">
            <a:avLst/>
          </a:prstGeom>
        </p:spPr>
        <p:txBody>
          <a:bodyPr wrap="square">
            <a:spAutoFit/>
          </a:bodyPr>
          <a:lstStyle/>
          <a:p>
            <a:r>
              <a:rPr lang="en-US" dirty="0" smtClean="0"/>
              <a:t>It is also filled with Asteroids, Meteoroids, Comets, and  dust particles.  All of these revolve around the sun like the planets do.</a:t>
            </a:r>
            <a:endParaRPr lang="en-US" dirty="0"/>
          </a:p>
        </p:txBody>
      </p:sp>
      <p:pic>
        <p:nvPicPr>
          <p:cNvPr id="1026" name="Picture 2" descr="https://encrypted-tbn3.google.com/images?q=tbn:ANd9GcSvJqKk6Fl6MAPSwlOaQLvzamW56YaOXZvhAKv6HeoguKFAVR58-w"/>
          <p:cNvPicPr>
            <a:picLocks noChangeAspect="1" noChangeArrowheads="1"/>
          </p:cNvPicPr>
          <p:nvPr/>
        </p:nvPicPr>
        <p:blipFill>
          <a:blip r:embed="rId2"/>
          <a:srcRect/>
          <a:stretch>
            <a:fillRect/>
          </a:stretch>
        </p:blipFill>
        <p:spPr bwMode="auto">
          <a:xfrm>
            <a:off x="228600" y="3505200"/>
            <a:ext cx="4448470" cy="2295526"/>
          </a:xfrm>
          <a:prstGeom prst="rect">
            <a:avLst/>
          </a:prstGeom>
          <a:noFill/>
        </p:spPr>
      </p:pic>
      <p:pic>
        <p:nvPicPr>
          <p:cNvPr id="1028" name="Picture 4" descr="https://encrypted-tbn1.google.com/images?q=tbn:ANd9GcSnCyS3AmeOEJwKDRjsqP0IfKCggLF59Bg1w-2QS6EQFgls6iWj1A"/>
          <p:cNvPicPr>
            <a:picLocks noChangeAspect="1" noChangeArrowheads="1"/>
          </p:cNvPicPr>
          <p:nvPr/>
        </p:nvPicPr>
        <p:blipFill>
          <a:blip r:embed="rId3"/>
          <a:srcRect/>
          <a:stretch>
            <a:fillRect/>
          </a:stretch>
        </p:blipFill>
        <p:spPr bwMode="auto">
          <a:xfrm>
            <a:off x="5029200" y="2971800"/>
            <a:ext cx="3914775" cy="3134939"/>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1477328"/>
          </a:xfrm>
          <a:prstGeom prst="rect">
            <a:avLst/>
          </a:prstGeom>
          <a:noFill/>
        </p:spPr>
        <p:txBody>
          <a:bodyPr wrap="square" rtlCol="0">
            <a:spAutoFit/>
          </a:bodyPr>
          <a:lstStyle/>
          <a:p>
            <a:r>
              <a:rPr lang="en-US" dirty="0" smtClean="0"/>
              <a:t>Asteroids are large rocks in space, not quite massive enough to have enough gravity to compact themselves into a round shape.</a:t>
            </a:r>
          </a:p>
          <a:p>
            <a:r>
              <a:rPr lang="en-US" dirty="0" smtClean="0"/>
              <a:t>	-Meteoroids are small asteroids</a:t>
            </a:r>
          </a:p>
          <a:p>
            <a:r>
              <a:rPr lang="en-US" dirty="0" smtClean="0"/>
              <a:t>	-Meteoroids that enter earth’s atmosphere and burn up are called meteors</a:t>
            </a:r>
          </a:p>
          <a:p>
            <a:r>
              <a:rPr lang="en-US" dirty="0" smtClean="0"/>
              <a:t>	-Meteoroids that enter earth’s atmosphere and hit the ground are called meteorites.</a:t>
            </a:r>
            <a:endParaRPr lang="en-US" dirty="0"/>
          </a:p>
        </p:txBody>
      </p:sp>
      <p:sp>
        <p:nvSpPr>
          <p:cNvPr id="3" name="TextBox 2"/>
          <p:cNvSpPr txBox="1"/>
          <p:nvPr/>
        </p:nvSpPr>
        <p:spPr>
          <a:xfrm>
            <a:off x="304800" y="2590800"/>
            <a:ext cx="8305800" cy="646331"/>
          </a:xfrm>
          <a:prstGeom prst="rect">
            <a:avLst/>
          </a:prstGeom>
          <a:noFill/>
        </p:spPr>
        <p:txBody>
          <a:bodyPr wrap="square" rtlCol="0">
            <a:spAutoFit/>
          </a:bodyPr>
          <a:lstStyle/>
          <a:p>
            <a:r>
              <a:rPr lang="en-US" dirty="0" smtClean="0"/>
              <a:t>Comets are similar to asteroids except they usually are partially or entirely made of ice and usually have a long tail of dust and ice trailing behind them.</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4247317"/>
          </a:xfrm>
          <a:prstGeom prst="rect">
            <a:avLst/>
          </a:prstGeom>
          <a:noFill/>
        </p:spPr>
        <p:txBody>
          <a:bodyPr wrap="square" rtlCol="0">
            <a:spAutoFit/>
          </a:bodyPr>
          <a:lstStyle/>
          <a:p>
            <a:r>
              <a:rPr lang="en-US" dirty="0" smtClean="0"/>
              <a:t>There are important areas of the solar system to know about.</a:t>
            </a:r>
          </a:p>
          <a:p>
            <a:endParaRPr lang="en-US" dirty="0" smtClean="0"/>
          </a:p>
          <a:p>
            <a:r>
              <a:rPr lang="en-US" dirty="0" smtClean="0"/>
              <a:t>-The Asteroid Belt – the area between Mars and Jupiter where most of the solar systems asteroids and meteoroids orbit the sun.</a:t>
            </a:r>
          </a:p>
          <a:p>
            <a:endParaRPr lang="en-US" dirty="0" smtClean="0"/>
          </a:p>
          <a:p>
            <a:r>
              <a:rPr lang="en-US" dirty="0" smtClean="0"/>
              <a:t>The </a:t>
            </a:r>
            <a:r>
              <a:rPr lang="en-US" dirty="0" err="1" smtClean="0"/>
              <a:t>Kuiper</a:t>
            </a:r>
            <a:r>
              <a:rPr lang="en-US" dirty="0" smtClean="0"/>
              <a:t> Belt- area outside the planet Neptune, containing several dwarf planets as well as smaller objects, dust-like ice, and organic gases.</a:t>
            </a:r>
          </a:p>
          <a:p>
            <a:endParaRPr lang="en-US" dirty="0" smtClean="0"/>
          </a:p>
          <a:p>
            <a:r>
              <a:rPr lang="en-US" dirty="0" smtClean="0"/>
              <a:t>The Scattered Disc- area outside the </a:t>
            </a:r>
            <a:r>
              <a:rPr lang="en-US" dirty="0" err="1" smtClean="0"/>
              <a:t>Kuiper</a:t>
            </a:r>
            <a:r>
              <a:rPr lang="en-US" dirty="0" smtClean="0"/>
              <a:t> Belt, made-up of similar material with the addition of some comets.  It’s objects tend to have odd or scattered orbits, stretched ellipses, and sometimes a different orbital plane.</a:t>
            </a:r>
          </a:p>
          <a:p>
            <a:endParaRPr lang="en-US" dirty="0" smtClean="0"/>
          </a:p>
          <a:p>
            <a:r>
              <a:rPr lang="en-US" dirty="0" smtClean="0"/>
              <a:t>The </a:t>
            </a:r>
            <a:r>
              <a:rPr lang="en-US" dirty="0" err="1" smtClean="0"/>
              <a:t>Oort</a:t>
            </a:r>
            <a:r>
              <a:rPr lang="en-US" dirty="0" smtClean="0"/>
              <a:t> Cloud- Area outside the </a:t>
            </a:r>
            <a:r>
              <a:rPr lang="en-US" dirty="0" err="1" smtClean="0"/>
              <a:t>Kuiper</a:t>
            </a:r>
            <a:r>
              <a:rPr lang="en-US" dirty="0" smtClean="0"/>
              <a:t> Belt and Scattered Disc to the end of our solar system (where the sun’s gravity is no longer strong enough to cause objects to orbit).  Primarily composed of comets and loose dust and ice.</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s://encrypted-tbn1.google.com/images?q=tbn:ANd9GcSvL8RFcQdhvyj7RD_n2GjeW1tUnQhwRt0wrmClbevvnCPphCDu8w"/>
          <p:cNvPicPr>
            <a:picLocks noChangeAspect="1" noChangeArrowheads="1"/>
          </p:cNvPicPr>
          <p:nvPr/>
        </p:nvPicPr>
        <p:blipFill>
          <a:blip r:embed="rId2"/>
          <a:srcRect/>
          <a:stretch>
            <a:fillRect/>
          </a:stretch>
        </p:blipFill>
        <p:spPr bwMode="auto">
          <a:xfrm>
            <a:off x="1524000" y="304800"/>
            <a:ext cx="6657975" cy="6091342"/>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File:Earth's Location in the Universe (JPEG).jpg">
            <a:hlinkClick r:id="rId2"/>
          </p:cNvPr>
          <p:cNvPicPr>
            <a:picLocks noChangeAspect="1" noChangeArrowheads="1"/>
          </p:cNvPicPr>
          <p:nvPr/>
        </p:nvPicPr>
        <p:blipFill>
          <a:blip r:embed="rId3"/>
          <a:srcRect/>
          <a:stretch>
            <a:fillRect/>
          </a:stretch>
        </p:blipFill>
        <p:spPr bwMode="auto">
          <a:xfrm>
            <a:off x="-77308" y="762000"/>
            <a:ext cx="18442616" cy="2305327"/>
          </a:xfrm>
          <a:prstGeom prst="rect">
            <a:avLst/>
          </a:prstGeom>
          <a:noFill/>
        </p:spPr>
      </p:pic>
      <p:pic>
        <p:nvPicPr>
          <p:cNvPr id="45062" name="Picture 6" descr="http://upload.wikimedia.org/wikipedia/commons/thumb/b/b6/Earth%27s_Location_in_the_Universe_%28JPEG%29.jpg/1000px-Earth%27s_Location_in_the_Universe_%28JPEG%29.jpg">
            <a:hlinkClick r:id="rId4" tooltip="A diagram of our location in the observable Universe. (Click here for larger image.)"/>
          </p:cNvPr>
          <p:cNvPicPr>
            <a:picLocks noChangeAspect="1" noChangeArrowheads="1"/>
          </p:cNvPicPr>
          <p:nvPr/>
        </p:nvPicPr>
        <p:blipFill>
          <a:blip r:embed="rId5"/>
          <a:srcRect/>
          <a:stretch>
            <a:fillRect/>
          </a:stretch>
        </p:blipFill>
        <p:spPr bwMode="auto">
          <a:xfrm>
            <a:off x="-9677400" y="3962400"/>
            <a:ext cx="18821400" cy="235267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28600"/>
            <a:ext cx="80772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sng" strike="noStrike" cap="none" normalizeH="0" baseline="0" dirty="0" smtClean="0">
                <a:ln>
                  <a:noFill/>
                </a:ln>
                <a:effectLst/>
                <a:latin typeface="Times New Roman" pitchFamily="18" charset="0"/>
                <a:ea typeface="Calibri" pitchFamily="34" charset="0"/>
                <a:cs typeface="Times New Roman" pitchFamily="18" charset="0"/>
              </a:rPr>
              <a:t>Classification of Stars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Times New Roman" pitchFamily="18" charset="0"/>
                <a:ea typeface="Calibri" pitchFamily="34" charset="0"/>
                <a:cs typeface="Times New Roman" pitchFamily="18" charset="0"/>
              </a:rPr>
              <a:t>-</a:t>
            </a:r>
            <a:r>
              <a:rPr kumimoji="0" lang="en-US" sz="2000" b="0" i="0" u="none" strike="noStrike" cap="none" normalizeH="0" baseline="0" dirty="0" smtClean="0">
                <a:ln>
                  <a:noFill/>
                </a:ln>
                <a:effectLst/>
                <a:latin typeface="Times New Roman" pitchFamily="18" charset="0"/>
                <a:ea typeface="Calibri" pitchFamily="34" charset="0"/>
                <a:cs typeface="Times New Roman" pitchFamily="18" charset="0"/>
              </a:rPr>
              <a:t>Stars are organized by observing their color and temperature, size, composition, and brightness.</a:t>
            </a:r>
            <a:endParaRPr kumimoji="0" lang="en-US" sz="20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-As the surface temperature of stars changes </a:t>
            </a:r>
            <a:r>
              <a:rPr kumimoji="0" lang="en-US" sz="2000" b="0" i="0" u="none" strike="noStrike" cap="none" normalizeH="0" baseline="0" dirty="0" smtClean="0">
                <a:ln>
                  <a:noFill/>
                </a:ln>
                <a:effectLst/>
                <a:latin typeface="Times New Roman" pitchFamily="18" charset="0"/>
                <a:ea typeface="Calibri" pitchFamily="34" charset="0"/>
                <a:cs typeface="Times New Roman" pitchFamily="18" charset="0"/>
              </a:rPr>
              <a:t>their color changes.  </a:t>
            </a:r>
            <a:endParaRPr kumimoji="0" lang="en-US" sz="20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Times New Roman" pitchFamily="18" charset="0"/>
                <a:ea typeface="Calibri" pitchFamily="34" charset="0"/>
                <a:cs typeface="Times New Roman" pitchFamily="18" charset="0"/>
              </a:rPr>
              <a:t>		Blue = hotter    Red = cooler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0" y="2895600"/>
            <a:ext cx="7162800" cy="1323439"/>
          </a:xfrm>
          <a:prstGeom prst="rect">
            <a:avLst/>
          </a:prstGeom>
        </p:spPr>
        <p:txBody>
          <a:bodyPr wrap="square">
            <a:spAutoFit/>
          </a:bodyPr>
          <a:lstStyle/>
          <a:p>
            <a:pPr lvl="0" eaLnBrk="0" fontAlgn="base" hangingPunct="0">
              <a:spcBef>
                <a:spcPct val="0"/>
              </a:spcBef>
              <a:spcAft>
                <a:spcPct val="0"/>
              </a:spcAft>
            </a:pPr>
            <a:r>
              <a:rPr lang="en-US" dirty="0" smtClean="0">
                <a:latin typeface="Times New Roman" pitchFamily="18" charset="0"/>
                <a:ea typeface="Calibri" pitchFamily="34" charset="0"/>
                <a:cs typeface="Times New Roman" pitchFamily="18" charset="0"/>
              </a:rPr>
              <a:t>-</a:t>
            </a:r>
            <a:r>
              <a:rPr lang="en-US" sz="2000" dirty="0" smtClean="0">
                <a:latin typeface="Times New Roman" pitchFamily="18" charset="0"/>
                <a:ea typeface="Calibri" pitchFamily="34" charset="0"/>
                <a:cs typeface="Times New Roman" pitchFamily="18" charset="0"/>
              </a:rPr>
              <a:t>One can determine the chemical composition of something by using a spectrograph.</a:t>
            </a:r>
            <a:endParaRPr lang="en-US" sz="2000" dirty="0" smtClean="0">
              <a:latin typeface="Arial" pitchFamily="34" charset="0"/>
              <a:cs typeface="Arial" pitchFamily="34" charset="0"/>
            </a:endParaRPr>
          </a:p>
          <a:p>
            <a:pPr lvl="1" eaLnBrk="0" fontAlgn="base" hangingPunct="0">
              <a:spcBef>
                <a:spcPct val="0"/>
              </a:spcBef>
              <a:spcAft>
                <a:spcPct val="0"/>
              </a:spcAft>
              <a:buFontTx/>
              <a:buChar char="•"/>
            </a:pPr>
            <a:r>
              <a:rPr lang="en-US" sz="2000" dirty="0" smtClean="0">
                <a:latin typeface="Times New Roman" pitchFamily="18" charset="0"/>
                <a:ea typeface="Calibri" pitchFamily="34" charset="0"/>
                <a:cs typeface="Times New Roman" pitchFamily="18" charset="0"/>
              </a:rPr>
              <a:t> Spectrograph: An instrument that separates light into colors and makes an image of the resulting spectrum</a:t>
            </a:r>
            <a:endParaRPr lang="en-US" sz="2000" dirty="0"/>
          </a:p>
        </p:txBody>
      </p:sp>
      <p:pic>
        <p:nvPicPr>
          <p:cNvPr id="12290" name="Picture 2" descr="http://www.windows2universe.org/headline_universe/images/extrasolar_sm.jpg"/>
          <p:cNvPicPr>
            <a:picLocks noChangeAspect="1" noChangeArrowheads="1"/>
          </p:cNvPicPr>
          <p:nvPr/>
        </p:nvPicPr>
        <p:blipFill>
          <a:blip r:embed="rId2"/>
          <a:srcRect/>
          <a:stretch>
            <a:fillRect/>
          </a:stretch>
        </p:blipFill>
        <p:spPr bwMode="auto">
          <a:xfrm>
            <a:off x="4419600" y="4336688"/>
            <a:ext cx="4724400" cy="2521312"/>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458200" cy="2862322"/>
          </a:xfrm>
          <a:prstGeom prst="rect">
            <a:avLst/>
          </a:prstGeom>
        </p:spPr>
        <p:txBody>
          <a:bodyPr wrap="square">
            <a:spAutoFit/>
          </a:bodyPr>
          <a:lstStyle/>
          <a:p>
            <a:r>
              <a:rPr lang="en-US" sz="2000" dirty="0" smtClean="0"/>
              <a:t>Not all stars are equally bright.  How bright they appear can be affected by their distance from Earth and their absolute brightness.</a:t>
            </a:r>
          </a:p>
          <a:p>
            <a:endParaRPr lang="en-US" sz="2000" dirty="0" smtClean="0"/>
          </a:p>
          <a:p>
            <a:endParaRPr lang="en-US" sz="2000" dirty="0" smtClean="0"/>
          </a:p>
          <a:p>
            <a:pPr lvl="0">
              <a:buFontTx/>
              <a:buChar char="-"/>
            </a:pPr>
            <a:r>
              <a:rPr lang="en-US" sz="2000" dirty="0" smtClean="0"/>
              <a:t>Apparent Brightness: The brightness of a star as seen from Earth.</a:t>
            </a:r>
          </a:p>
          <a:p>
            <a:pPr lvl="0">
              <a:buFontTx/>
              <a:buChar char="-"/>
            </a:pPr>
            <a:endParaRPr lang="en-US" sz="2000" dirty="0" smtClean="0"/>
          </a:p>
          <a:p>
            <a:pPr>
              <a:buFontTx/>
              <a:buChar char="-"/>
            </a:pPr>
            <a:r>
              <a:rPr lang="en-US" sz="2000" dirty="0" smtClean="0"/>
              <a:t>Absolute Brightness: The brightness a star would have if it were a standard distance from Earth.</a:t>
            </a:r>
          </a:p>
          <a:p>
            <a:pPr lvl="2">
              <a:buFontTx/>
              <a:buChar char="-"/>
            </a:pPr>
            <a:r>
              <a:rPr lang="en-US" sz="2000" dirty="0" smtClean="0"/>
              <a:t>Controlled by the star’s temperature, size, and chemical composition</a:t>
            </a:r>
            <a:endParaRPr lang="en-US" sz="2000" dirty="0"/>
          </a:p>
        </p:txBody>
      </p:sp>
      <p:sp>
        <p:nvSpPr>
          <p:cNvPr id="3" name="Rectangle 2"/>
          <p:cNvSpPr/>
          <p:nvPr/>
        </p:nvSpPr>
        <p:spPr>
          <a:xfrm>
            <a:off x="304800" y="3429000"/>
            <a:ext cx="8153400" cy="369332"/>
          </a:xfrm>
          <a:prstGeom prst="rect">
            <a:avLst/>
          </a:prstGeom>
        </p:spPr>
        <p:txBody>
          <a:bodyPr wrap="square">
            <a:spAutoFit/>
          </a:bodyPr>
          <a:lstStyle/>
          <a:p>
            <a:pPr lvl="0"/>
            <a:r>
              <a:rPr lang="en-US" dirty="0" smtClean="0"/>
              <a:t>So a dim star could really be dim or it could just be far away</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7239000" cy="400110"/>
          </a:xfrm>
          <a:prstGeom prst="rect">
            <a:avLst/>
          </a:prstGeom>
        </p:spPr>
        <p:txBody>
          <a:bodyPr wrap="square">
            <a:spAutoFit/>
          </a:bodyPr>
          <a:lstStyle/>
          <a:p>
            <a:pPr lvl="0"/>
            <a:r>
              <a:rPr lang="en-US" sz="2000" dirty="0" smtClean="0"/>
              <a:t>A </a:t>
            </a:r>
            <a:r>
              <a:rPr lang="en-US" sz="2000" dirty="0" err="1" smtClean="0"/>
              <a:t>Herzsprung</a:t>
            </a:r>
            <a:r>
              <a:rPr lang="en-US" sz="2000" dirty="0" smtClean="0"/>
              <a:t>-Russell Diagram is used to graph this information</a:t>
            </a:r>
            <a:endParaRPr lang="en-US" sz="2000" dirty="0"/>
          </a:p>
        </p:txBody>
      </p:sp>
      <p:pic>
        <p:nvPicPr>
          <p:cNvPr id="50180" name="Picture 4" descr="http://www.universetoday.com/wp-content/uploads/2009/02/hrdiagram.jpg"/>
          <p:cNvPicPr>
            <a:picLocks noChangeAspect="1" noChangeArrowheads="1"/>
          </p:cNvPicPr>
          <p:nvPr/>
        </p:nvPicPr>
        <p:blipFill>
          <a:blip r:embed="rId2"/>
          <a:srcRect/>
          <a:stretch>
            <a:fillRect/>
          </a:stretch>
        </p:blipFill>
        <p:spPr bwMode="auto">
          <a:xfrm>
            <a:off x="1524000" y="799268"/>
            <a:ext cx="5943600" cy="6058732"/>
          </a:xfrm>
          <a:prstGeom prst="rect">
            <a:avLst/>
          </a:prstGeom>
          <a:noFill/>
        </p:spPr>
      </p:pic>
      <p:sp>
        <p:nvSpPr>
          <p:cNvPr id="5" name="Rectangle 4"/>
          <p:cNvSpPr/>
          <p:nvPr/>
        </p:nvSpPr>
        <p:spPr>
          <a:xfrm>
            <a:off x="7543800" y="685800"/>
            <a:ext cx="1600200" cy="1477328"/>
          </a:xfrm>
          <a:prstGeom prst="rect">
            <a:avLst/>
          </a:prstGeom>
        </p:spPr>
        <p:txBody>
          <a:bodyPr wrap="square">
            <a:spAutoFit/>
          </a:bodyPr>
          <a:lstStyle/>
          <a:p>
            <a:r>
              <a:rPr lang="en-US" dirty="0" smtClean="0">
                <a:hlinkClick r:id="rId3"/>
              </a:rPr>
              <a:t>http://aspire.cosmic-ray.org/labs/star_life/starlife_main.html</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0" y="228600"/>
            <a:ext cx="91440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star begins as a Nebula</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Nebula- a large cloud of </a:t>
            </a:r>
            <a:r>
              <a:rPr kumimoji="0" lang="en-US"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gas and dust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space spread out in an immense volume.</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Then gravity pulls it together into a</a:t>
            </a:r>
            <a:r>
              <a:rPr kumimoji="0" lang="en-US"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protostar</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Protostar</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 contracting cloud of gas and dust with enough mass to form a star.</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From there it continues to condense until there is enough </a:t>
            </a:r>
            <a:r>
              <a:rPr kumimoji="0" lang="en-US" sz="2000" b="0" i="0" u="none" strike="noStrike" cap="none" normalizeH="0" baseline="0" dirty="0" smtClean="0">
                <a:ln>
                  <a:noFill/>
                </a:ln>
                <a:solidFill>
                  <a:srgbClr val="C0504D"/>
                </a:solidFill>
                <a:effectLst/>
                <a:latin typeface="Times New Roman" pitchFamily="18" charset="0"/>
                <a:ea typeface="Calibri" pitchFamily="34" charset="0"/>
                <a:cs typeface="Times New Roman" pitchFamily="18" charset="0"/>
              </a:rPr>
              <a:t>pressure</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for Nuclear Fusion to begin.  It is now a living star.</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what is nuclear fusion?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1524000" y="4343400"/>
            <a:ext cx="6400800" cy="707886"/>
          </a:xfrm>
          <a:prstGeom prst="rect">
            <a:avLst/>
          </a:prstGeom>
          <a:noFill/>
        </p:spPr>
        <p:txBody>
          <a:bodyPr wrap="square" rtlCol="0">
            <a:spAutoFit/>
          </a:bodyPr>
          <a:lstStyle/>
          <a:p>
            <a:r>
              <a:rPr lang="en-US" sz="2000" dirty="0" smtClean="0"/>
              <a:t>Smaller atoms fuse together under immense pressure to form larger, more complex atoms.</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304800" y="304800"/>
            <a:ext cx="8458200" cy="2703513"/>
          </a:xfrm>
          <a:prstGeom prst="rect">
            <a:avLst/>
          </a:prstGeom>
          <a:noFill/>
          <a:ln w="9525">
            <a:noFill/>
            <a:miter lim="800000"/>
            <a:headEnd/>
            <a:tailEnd/>
          </a:ln>
        </p:spPr>
        <p:txBody>
          <a:bodyPr>
            <a:spAutoFit/>
          </a:bodyPr>
          <a:lstStyle/>
          <a:p>
            <a:pPr>
              <a:spcBef>
                <a:spcPct val="50000"/>
              </a:spcBef>
            </a:pPr>
            <a:r>
              <a:rPr lang="en-US"/>
              <a:t>Summer solstice- day when the northern hemisphere receives the most exposure to the sun; its longest day.</a:t>
            </a:r>
          </a:p>
          <a:p>
            <a:pPr>
              <a:spcBef>
                <a:spcPct val="50000"/>
              </a:spcBef>
            </a:pPr>
            <a:r>
              <a:rPr lang="en-US"/>
              <a:t>Winter solstice- day when the southern hemisphere receives the most exposure to the sun; its longest day.</a:t>
            </a:r>
          </a:p>
          <a:p>
            <a:pPr>
              <a:spcBef>
                <a:spcPct val="50000"/>
              </a:spcBef>
            </a:pPr>
            <a:r>
              <a:rPr lang="en-US"/>
              <a:t>Autumn equinox- day in September when both northern and southern hemispheres receive equal exposure to the sun.</a:t>
            </a:r>
          </a:p>
          <a:p>
            <a:pPr>
              <a:spcBef>
                <a:spcPct val="50000"/>
              </a:spcBef>
            </a:pPr>
            <a:r>
              <a:rPr lang="en-US"/>
              <a:t>Vernal equinox- day in  March when both northern and southern hemispheres receive equal exposure to the sun.</a:t>
            </a:r>
          </a:p>
        </p:txBody>
      </p:sp>
      <p:pic>
        <p:nvPicPr>
          <p:cNvPr id="3075" name="Picture 6" descr="earthtilt"/>
          <p:cNvPicPr>
            <a:picLocks noChangeAspect="1" noChangeArrowheads="1"/>
          </p:cNvPicPr>
          <p:nvPr/>
        </p:nvPicPr>
        <p:blipFill>
          <a:blip r:embed="rId2"/>
          <a:srcRect/>
          <a:stretch>
            <a:fillRect/>
          </a:stretch>
        </p:blipFill>
        <p:spPr bwMode="auto">
          <a:xfrm>
            <a:off x="1371600" y="2981325"/>
            <a:ext cx="6400800" cy="387667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0" y="228600"/>
            <a:ext cx="85344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Times New Roman" pitchFamily="18" charset="0"/>
                <a:ea typeface="Calibri" pitchFamily="34" charset="0"/>
                <a:cs typeface="Times New Roman" pitchFamily="18" charset="0"/>
              </a:rPr>
              <a:t>Death</a:t>
            </a:r>
            <a:endParaRPr kumimoji="0" lang="en-US" sz="20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effectLst/>
                <a:latin typeface="Times New Roman" pitchFamily="18" charset="0"/>
                <a:ea typeface="Calibri" pitchFamily="34" charset="0"/>
                <a:cs typeface="Times New Roman" pitchFamily="18" charset="0"/>
              </a:rPr>
              <a:t>When it runs out of fuel for nuclear fusion, the core begins to collapse and the exterior expands forming a red giant or a super red giant.</a:t>
            </a:r>
            <a:endParaRPr kumimoji="0" lang="en-US" sz="2000" b="0" i="0" u="none" strike="noStrike" cap="none" normalizeH="0" baseline="0" dirty="0" smtClean="0">
              <a:ln>
                <a:noFill/>
              </a:ln>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arenR"/>
              <a:tabLst/>
            </a:pPr>
            <a:r>
              <a:rPr kumimoji="0" lang="en-US" sz="2000" b="0" i="0" u="none" strike="noStrike" cap="none" normalizeH="0" baseline="0" dirty="0" smtClean="0">
                <a:ln>
                  <a:noFill/>
                </a:ln>
                <a:effectLst/>
                <a:latin typeface="Times New Roman" pitchFamily="18" charset="0"/>
                <a:ea typeface="Calibri" pitchFamily="34" charset="0"/>
                <a:cs typeface="Times New Roman" pitchFamily="18" charset="0"/>
              </a:rPr>
              <a:t>A red giant’s exterior will continue to expand until it dissipates into a cloud called a planetary nebula </a:t>
            </a:r>
            <a:endParaRPr kumimoji="0" lang="en-US" sz="2000" b="0" i="0" u="none" strike="noStrike" cap="none" normalizeH="0" baseline="0" dirty="0" smtClean="0">
              <a:ln>
                <a:noFill/>
              </a:ln>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US" sz="2000" b="0" i="0" u="none" strike="noStrike" cap="none" normalizeH="0" baseline="0" dirty="0" smtClean="0">
                <a:ln>
                  <a:noFill/>
                </a:ln>
                <a:effectLst/>
                <a:latin typeface="Times New Roman" pitchFamily="18" charset="0"/>
                <a:ea typeface="Calibri" pitchFamily="34" charset="0"/>
                <a:cs typeface="Times New Roman" pitchFamily="18" charset="0"/>
              </a:rPr>
              <a:t>The still hot core is left behind as a white dwarf.</a:t>
            </a:r>
            <a:endParaRPr kumimoji="0" lang="en-US" sz="2000" b="0" i="0" u="none" strike="noStrike" cap="none" normalizeH="0" baseline="0" dirty="0" smtClean="0">
              <a:ln>
                <a:noFill/>
              </a:ln>
              <a:effectLst/>
              <a:latin typeface="Arial" pitchFamily="34" charset="0"/>
              <a:cs typeface="Arial" pitchFamily="34" charset="0"/>
            </a:endParaRPr>
          </a:p>
          <a:p>
            <a:pPr lvl="3" eaLnBrk="0" fontAlgn="base" hangingPunct="0">
              <a:spcBef>
                <a:spcPct val="0"/>
              </a:spcBef>
              <a:spcAft>
                <a:spcPct val="0"/>
              </a:spcAft>
            </a:pPr>
            <a:r>
              <a:rPr kumimoji="0" lang="en-US" sz="2000" b="0" i="0" u="none" strike="noStrike" cap="none" normalizeH="0" baseline="0" dirty="0" smtClean="0">
                <a:ln>
                  <a:noFill/>
                </a:ln>
                <a:effectLst/>
                <a:latin typeface="Times New Roman" pitchFamily="18" charset="0"/>
                <a:ea typeface="Calibri" pitchFamily="34" charset="0"/>
                <a:cs typeface="Times New Roman" pitchFamily="18" charset="0"/>
              </a:rPr>
              <a:t>-White dwarf- the blue-white hot core of a star that is left behind after its outer layers have expanded and drifted off into space.</a:t>
            </a:r>
          </a:p>
          <a:p>
            <a:pPr marL="914400" marR="0" lvl="2" indent="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arenR"/>
              <a:tabLst/>
            </a:pPr>
            <a:r>
              <a:rPr kumimoji="0" lang="en-US" sz="2000" b="0" i="0" u="none" strike="noStrike" cap="none" normalizeH="0" baseline="0" dirty="0" smtClean="0">
                <a:ln>
                  <a:noFill/>
                </a:ln>
                <a:effectLst/>
                <a:latin typeface="Times New Roman" pitchFamily="18" charset="0"/>
                <a:ea typeface="Calibri" pitchFamily="34" charset="0"/>
                <a:cs typeface="Times New Roman" pitchFamily="18" charset="0"/>
              </a:rPr>
              <a:t>A super red giant collapses so much that it eventually explodes in what is called a supernova.</a:t>
            </a:r>
            <a:endParaRPr kumimoji="0" lang="en-US" sz="2000" b="0" i="0" u="none" strike="noStrike" cap="none" normalizeH="0" baseline="0" dirty="0" smtClean="0">
              <a:ln>
                <a:noFill/>
              </a:ln>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US" sz="2000" b="0" i="0" u="none" strike="noStrike" cap="none" normalizeH="0" baseline="0" dirty="0" smtClean="0">
                <a:ln>
                  <a:noFill/>
                </a:ln>
                <a:effectLst/>
                <a:latin typeface="Times New Roman" pitchFamily="18" charset="0"/>
                <a:ea typeface="Calibri" pitchFamily="34" charset="0"/>
                <a:cs typeface="Times New Roman" pitchFamily="18" charset="0"/>
              </a:rPr>
              <a:t>A black hole or a super dense neutron star is left in place of its core</a:t>
            </a:r>
            <a:endParaRPr kumimoji="0" lang="en-US" sz="2000" b="0" i="0" u="none" strike="noStrike" cap="none" normalizeH="0" baseline="0" dirty="0" smtClean="0">
              <a:ln>
                <a:noFill/>
              </a:ln>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tabLst/>
            </a:pPr>
            <a:r>
              <a:rPr lang="en-US" sz="2000" dirty="0" smtClean="0">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effectLst/>
                <a:latin typeface="Times New Roman" pitchFamily="18" charset="0"/>
                <a:ea typeface="Calibri" pitchFamily="34" charset="0"/>
                <a:cs typeface="Times New Roman" pitchFamily="18" charset="0"/>
              </a:rPr>
              <a:t> Supernova- the brilliant explosion of a dying supergiant star.</a:t>
            </a:r>
            <a:endParaRPr kumimoji="0" lang="en-US" sz="2000" b="0" i="0" u="none" strike="noStrike" cap="none" normalizeH="0" baseline="0" dirty="0" smtClean="0">
              <a:ln>
                <a:noFill/>
              </a:ln>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tabLst/>
            </a:pPr>
            <a:r>
              <a:rPr lang="en-US" sz="2000" dirty="0" smtClean="0">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effectLst/>
                <a:latin typeface="Times New Roman" pitchFamily="18" charset="0"/>
                <a:ea typeface="Calibri" pitchFamily="34" charset="0"/>
                <a:cs typeface="Times New Roman" pitchFamily="18" charset="0"/>
              </a:rPr>
              <a:t> Neutron star- the small, dense remains of a high mass star 	after a supernova.</a:t>
            </a:r>
            <a:endParaRPr kumimoji="0" lang="en-US" sz="2000" b="0" i="0" u="none" strike="noStrike" cap="none" normalizeH="0" baseline="0" dirty="0" smtClean="0">
              <a:ln>
                <a:noFill/>
              </a:ln>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tabLst/>
            </a:pPr>
            <a:r>
              <a:rPr lang="en-US" sz="2000" dirty="0" smtClean="0">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effectLst/>
                <a:latin typeface="Times New Roman" pitchFamily="18" charset="0"/>
                <a:ea typeface="Calibri" pitchFamily="34" charset="0"/>
                <a:cs typeface="Times New Roman" pitchFamily="18" charset="0"/>
              </a:rPr>
              <a:t>Black hole- an object whose gravity is so strong that nothing, 	not even light, can escape.</a:t>
            </a:r>
            <a:endParaRPr kumimoji="0" lang="en-US" sz="20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s://encrypted-tbn3.google.com/images?q=tbn:ANd9GcT2dXfd8BCYh_lZzI3nC67ShROyhwEvzVD2K16jiXg4qVu13xZd"/>
          <p:cNvPicPr>
            <a:picLocks noChangeAspect="1" noChangeArrowheads="1"/>
          </p:cNvPicPr>
          <p:nvPr/>
        </p:nvPicPr>
        <p:blipFill>
          <a:blip r:embed="rId2"/>
          <a:srcRect/>
          <a:stretch>
            <a:fillRect/>
          </a:stretch>
        </p:blipFill>
        <p:spPr bwMode="auto">
          <a:xfrm>
            <a:off x="533400" y="1219200"/>
            <a:ext cx="8173752" cy="41910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0" y="228600"/>
            <a:ext cx="89916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Stars, even in our own galaxy, are so far away that a larger unit of distance is needed to measure them, so we use what is called a </a:t>
            </a:r>
            <a:r>
              <a:rPr kumimoji="0" lang="en-US" sz="20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light-year</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light-year- </a:t>
            </a:r>
            <a:r>
              <a:rPr kumimoji="0" lang="en-US" sz="20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distance that light travels in one year</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.~9,500,000,000,000 km</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5298" name="Rectangle 2"/>
          <p:cNvSpPr>
            <a:spLocks noChangeArrowheads="1"/>
          </p:cNvSpPr>
          <p:nvPr/>
        </p:nvSpPr>
        <p:spPr bwMode="auto">
          <a:xfrm>
            <a:off x="0" y="2514600"/>
            <a:ext cx="89916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Nothing in the universe can travel faster than the speed of light.</a:t>
            </a: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It is like a universal speed limit.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-300,000 km/s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-186,000 mi/s</a:t>
            </a:r>
          </a:p>
          <a:p>
            <a:pPr marL="0" marR="0" lvl="0" indent="457200" algn="l" defTabSz="914400" rtl="0" eaLnBrk="0" fontAlgn="base" latinLnBrk="0" hangingPunct="0">
              <a:lnSpc>
                <a:spcPct val="100000"/>
              </a:lnSpc>
              <a:spcBef>
                <a:spcPct val="0"/>
              </a:spcBef>
              <a:spcAft>
                <a:spcPct val="0"/>
              </a:spcAft>
              <a:buClrTx/>
              <a:buSzTx/>
              <a:buFontTx/>
              <a:buNone/>
              <a:tabLst/>
            </a:pPr>
            <a:endParaRPr lang="en-US" sz="2000" dirty="0" smtClean="0">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closest star is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Proxima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Centauri, it is </a:t>
            </a:r>
            <a:r>
              <a:rPr kumimoji="0" lang="en-US" sz="20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4.2 light-years away</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light we see from that star is 4.2 years old.</a:t>
            </a:r>
          </a:p>
          <a:p>
            <a:pPr marL="0" marR="0" lvl="0" indent="457200" algn="l" defTabSz="914400" rtl="0" eaLnBrk="0" fontAlgn="base" latinLnBrk="0" hangingPunct="0">
              <a:lnSpc>
                <a:spcPct val="100000"/>
              </a:lnSpc>
              <a:spcBef>
                <a:spcPct val="0"/>
              </a:spcBef>
              <a:spcAft>
                <a:spcPct val="0"/>
              </a:spcAft>
              <a:buClrTx/>
              <a:buSzTx/>
              <a:buFontTx/>
              <a:buNone/>
              <a:tabLst/>
            </a:pPr>
            <a:r>
              <a:rPr lang="en-US" sz="2000" dirty="0" smtClean="0">
                <a:latin typeface="Times New Roman" pitchFamily="18" charset="0"/>
                <a:cs typeface="Times New Roman" pitchFamily="18" charset="0"/>
              </a:rPr>
              <a:t>-The sun is approximately 8.3 light minutes from earth</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File:Parallax Example.svg">
            <a:hlinkClick r:id="rId2"/>
          </p:cNvPr>
          <p:cNvPicPr>
            <a:picLocks noChangeAspect="1" noChangeArrowheads="1"/>
          </p:cNvPicPr>
          <p:nvPr/>
        </p:nvPicPr>
        <p:blipFill>
          <a:blip r:embed="rId3"/>
          <a:srcRect/>
          <a:stretch>
            <a:fillRect/>
          </a:stretch>
        </p:blipFill>
        <p:spPr bwMode="auto">
          <a:xfrm>
            <a:off x="1828800" y="2438400"/>
            <a:ext cx="5503333" cy="3962401"/>
          </a:xfrm>
          <a:prstGeom prst="rect">
            <a:avLst/>
          </a:prstGeom>
          <a:noFill/>
        </p:spPr>
      </p:pic>
      <p:sp>
        <p:nvSpPr>
          <p:cNvPr id="3" name="Rectangle 2"/>
          <p:cNvSpPr/>
          <p:nvPr/>
        </p:nvSpPr>
        <p:spPr>
          <a:xfrm>
            <a:off x="0" y="304800"/>
            <a:ext cx="8763000" cy="923330"/>
          </a:xfrm>
          <a:prstGeom prst="rect">
            <a:avLst/>
          </a:prstGeom>
        </p:spPr>
        <p:txBody>
          <a:bodyPr wrap="square">
            <a:spAutoFit/>
          </a:bodyPr>
          <a:lstStyle/>
          <a:p>
            <a:r>
              <a:rPr lang="en-US" dirty="0" smtClean="0"/>
              <a:t>Scientists measure the distance to stars by observing what is called their parallax.</a:t>
            </a:r>
          </a:p>
          <a:p>
            <a:r>
              <a:rPr lang="en-US" dirty="0" smtClean="0"/>
              <a:t>	-parallax- The apparent change in position of an object when seen from different 		positions.</a:t>
            </a:r>
            <a:endParaRPr lang="en-US" dirty="0"/>
          </a:p>
        </p:txBody>
      </p:sp>
      <p:sp>
        <p:nvSpPr>
          <p:cNvPr id="4" name="TextBox 3"/>
          <p:cNvSpPr txBox="1"/>
          <p:nvPr/>
        </p:nvSpPr>
        <p:spPr>
          <a:xfrm>
            <a:off x="457200" y="1447800"/>
            <a:ext cx="8077200" cy="369332"/>
          </a:xfrm>
          <a:prstGeom prst="rect">
            <a:avLst/>
          </a:prstGeom>
          <a:noFill/>
        </p:spPr>
        <p:txBody>
          <a:bodyPr wrap="square" rtlCol="0">
            <a:spAutoFit/>
          </a:bodyPr>
          <a:lstStyle/>
          <a:p>
            <a:r>
              <a:rPr lang="en-US" dirty="0" smtClean="0"/>
              <a:t>The closer objects are the more they appear to shift position.</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228600" y="457200"/>
            <a:ext cx="7372531" cy="163121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Big Picture: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Our solar system is just one star in our galaxy, </a:t>
            </a:r>
            <a:r>
              <a:rPr kumimoji="0" lang="en-US" sz="2000" b="0" i="0" u="none" strike="noStrike" cap="none" normalizeH="0" baseline="0" dirty="0" smtClean="0">
                <a:ln>
                  <a:noFill/>
                </a:ln>
                <a:solidFill>
                  <a:srgbClr val="C0504D"/>
                </a:solidFill>
                <a:effectLst/>
                <a:latin typeface="Times New Roman" pitchFamily="18" charset="0"/>
                <a:ea typeface="Calibri" pitchFamily="34" charset="0"/>
                <a:cs typeface="Times New Roman" pitchFamily="18" charset="0"/>
              </a:rPr>
              <a:t>the Milky Way</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Our galaxy is just one of billions of galaxies in the Universe.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What is outside the Universe and what its shape is remains a question.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763000" cy="4216539"/>
          </a:xfrm>
          <a:prstGeom prst="rect">
            <a:avLst/>
          </a:prstGeom>
        </p:spPr>
        <p:txBody>
          <a:bodyPr wrap="square">
            <a:spAutoFit/>
          </a:bodyPr>
          <a:lstStyle/>
          <a:p>
            <a:pPr lvl="0" eaLnBrk="0" fontAlgn="base" hangingPunct="0">
              <a:spcBef>
                <a:spcPct val="0"/>
              </a:spcBef>
              <a:spcAft>
                <a:spcPct val="0"/>
              </a:spcAft>
            </a:pPr>
            <a:r>
              <a:rPr lang="en-US" sz="2800" dirty="0" smtClean="0">
                <a:latin typeface="Times New Roman" pitchFamily="18" charset="0"/>
                <a:ea typeface="Calibri" pitchFamily="34" charset="0"/>
                <a:cs typeface="Times New Roman" pitchFamily="18" charset="0"/>
              </a:rPr>
              <a:t>What we know:</a:t>
            </a:r>
            <a:endParaRPr lang="en-US" sz="2800" dirty="0" smtClean="0">
              <a:latin typeface="Arial" pitchFamily="34" charset="0"/>
              <a:cs typeface="Arial" pitchFamily="34" charset="0"/>
            </a:endParaRPr>
          </a:p>
          <a:p>
            <a:pPr lvl="0" eaLnBrk="0" fontAlgn="base" hangingPunct="0">
              <a:spcBef>
                <a:spcPct val="0"/>
              </a:spcBef>
              <a:spcAft>
                <a:spcPct val="0"/>
              </a:spcAft>
              <a:buFontTx/>
              <a:buChar char="•"/>
            </a:pPr>
            <a:r>
              <a:rPr lang="en-US" sz="2000" dirty="0" smtClean="0">
                <a:latin typeface="Times New Roman" pitchFamily="18" charset="0"/>
                <a:ea typeface="Calibri" pitchFamily="34" charset="0"/>
                <a:cs typeface="Times New Roman" pitchFamily="18" charset="0"/>
              </a:rPr>
              <a:t>Stars are usually in groups called star systems</a:t>
            </a:r>
          </a:p>
          <a:p>
            <a:pPr lvl="0" eaLnBrk="0" fontAlgn="base" hangingPunct="0">
              <a:spcBef>
                <a:spcPct val="0"/>
              </a:spcBef>
              <a:spcAft>
                <a:spcPct val="0"/>
              </a:spcAft>
              <a:buFontTx/>
              <a:buChar char="•"/>
            </a:pPr>
            <a:endParaRPr lang="en-US" sz="2000" dirty="0" smtClean="0">
              <a:latin typeface="Arial" pitchFamily="34" charset="0"/>
              <a:cs typeface="Arial" pitchFamily="34" charset="0"/>
            </a:endParaRPr>
          </a:p>
          <a:p>
            <a:pPr lvl="0" eaLnBrk="0" fontAlgn="base" hangingPunct="0">
              <a:spcBef>
                <a:spcPct val="0"/>
              </a:spcBef>
              <a:spcAft>
                <a:spcPct val="0"/>
              </a:spcAft>
              <a:buFontTx/>
              <a:buChar char="•"/>
            </a:pPr>
            <a:r>
              <a:rPr lang="en-US" sz="2000" dirty="0" smtClean="0">
                <a:latin typeface="Times New Roman" pitchFamily="18" charset="0"/>
                <a:ea typeface="Calibri" pitchFamily="34" charset="0"/>
                <a:cs typeface="Times New Roman" pitchFamily="18" charset="0"/>
              </a:rPr>
              <a:t>Double stars or </a:t>
            </a:r>
            <a:r>
              <a:rPr lang="en-US" sz="2000" dirty="0" smtClean="0">
                <a:solidFill>
                  <a:srgbClr val="C00000"/>
                </a:solidFill>
                <a:latin typeface="Times New Roman" pitchFamily="18" charset="0"/>
                <a:ea typeface="Calibri" pitchFamily="34" charset="0"/>
                <a:cs typeface="Times New Roman" pitchFamily="18" charset="0"/>
              </a:rPr>
              <a:t>Binary Stars</a:t>
            </a:r>
            <a:r>
              <a:rPr lang="en-US" sz="2000" dirty="0" smtClean="0">
                <a:latin typeface="Times New Roman" pitchFamily="18" charset="0"/>
                <a:ea typeface="Calibri" pitchFamily="34" charset="0"/>
                <a:cs typeface="Times New Roman" pitchFamily="18" charset="0"/>
              </a:rPr>
              <a:t> = two stars</a:t>
            </a:r>
            <a:endParaRPr lang="en-US" sz="2000" dirty="0" smtClean="0">
              <a:latin typeface="Arial" pitchFamily="34" charset="0"/>
              <a:cs typeface="Arial" pitchFamily="34" charset="0"/>
            </a:endParaRPr>
          </a:p>
          <a:p>
            <a:pPr lvl="0" eaLnBrk="0" fontAlgn="base" hangingPunct="0">
              <a:spcBef>
                <a:spcPct val="0"/>
              </a:spcBef>
              <a:spcAft>
                <a:spcPct val="0"/>
              </a:spcAft>
              <a:buFontTx/>
              <a:buChar char="•"/>
            </a:pPr>
            <a:r>
              <a:rPr lang="en-US" sz="2000" dirty="0" smtClean="0">
                <a:latin typeface="Times New Roman" pitchFamily="18" charset="0"/>
                <a:ea typeface="Calibri" pitchFamily="34" charset="0"/>
                <a:cs typeface="Times New Roman" pitchFamily="18" charset="0"/>
              </a:rPr>
              <a:t>Triple stars = three stars</a:t>
            </a:r>
            <a:endParaRPr lang="en-US" sz="2000" dirty="0" smtClean="0">
              <a:latin typeface="Arial" pitchFamily="34" charset="0"/>
              <a:cs typeface="Arial" pitchFamily="34" charset="0"/>
            </a:endParaRPr>
          </a:p>
          <a:p>
            <a:pPr lvl="0" eaLnBrk="0" fontAlgn="base" hangingPunct="0">
              <a:spcBef>
                <a:spcPct val="0"/>
              </a:spcBef>
              <a:spcAft>
                <a:spcPct val="0"/>
              </a:spcAft>
              <a:buFontTx/>
              <a:buChar char="•"/>
            </a:pPr>
            <a:r>
              <a:rPr lang="en-US" sz="2000" dirty="0" smtClean="0">
                <a:latin typeface="Times New Roman" pitchFamily="18" charset="0"/>
                <a:ea typeface="Calibri" pitchFamily="34" charset="0"/>
                <a:cs typeface="Times New Roman" pitchFamily="18" charset="0"/>
              </a:rPr>
              <a:t>Open Clusters = loose grouping of a few thousand stars</a:t>
            </a:r>
            <a:endParaRPr lang="en-US" sz="2000" dirty="0" smtClean="0">
              <a:latin typeface="Arial" pitchFamily="34" charset="0"/>
              <a:cs typeface="Arial" pitchFamily="34" charset="0"/>
            </a:endParaRPr>
          </a:p>
          <a:p>
            <a:pPr lvl="0" eaLnBrk="0" fontAlgn="base" hangingPunct="0">
              <a:spcBef>
                <a:spcPct val="0"/>
              </a:spcBef>
              <a:spcAft>
                <a:spcPct val="0"/>
              </a:spcAft>
              <a:buFontTx/>
              <a:buChar char="•"/>
            </a:pPr>
            <a:r>
              <a:rPr lang="en-US" sz="2000" dirty="0" smtClean="0">
                <a:latin typeface="Times New Roman" pitchFamily="18" charset="0"/>
                <a:ea typeface="Calibri" pitchFamily="34" charset="0"/>
                <a:cs typeface="Times New Roman" pitchFamily="18" charset="0"/>
              </a:rPr>
              <a:t>Globular Clusters = tight grouping of older stars, up to a million stars</a:t>
            </a:r>
          </a:p>
          <a:p>
            <a:pPr lvl="0" eaLnBrk="0" fontAlgn="base" hangingPunct="0">
              <a:spcBef>
                <a:spcPct val="0"/>
              </a:spcBef>
              <a:spcAft>
                <a:spcPct val="0"/>
              </a:spcAft>
              <a:buFontTx/>
              <a:buChar char="•"/>
            </a:pPr>
            <a:endParaRPr lang="en-US" sz="2000" dirty="0" smtClean="0">
              <a:latin typeface="Arial" pitchFamily="34" charset="0"/>
              <a:cs typeface="Arial" pitchFamily="34" charset="0"/>
            </a:endParaRPr>
          </a:p>
          <a:p>
            <a:pPr lvl="0" eaLnBrk="0" fontAlgn="base" hangingPunct="0">
              <a:spcBef>
                <a:spcPct val="0"/>
              </a:spcBef>
              <a:spcAft>
                <a:spcPct val="0"/>
              </a:spcAft>
            </a:pPr>
            <a:r>
              <a:rPr lang="en-US" sz="2000" dirty="0" smtClean="0">
                <a:latin typeface="Times New Roman" pitchFamily="18" charset="0"/>
                <a:ea typeface="Calibri" pitchFamily="34" charset="0"/>
                <a:cs typeface="Times New Roman" pitchFamily="18" charset="0"/>
              </a:rPr>
              <a:t>-Eclipsing Binary- star system in which one star periodically </a:t>
            </a:r>
            <a:r>
              <a:rPr lang="en-US" sz="2000" dirty="0" smtClean="0">
                <a:solidFill>
                  <a:srgbClr val="C00000"/>
                </a:solidFill>
                <a:latin typeface="Times New Roman" pitchFamily="18" charset="0"/>
                <a:ea typeface="Calibri" pitchFamily="34" charset="0"/>
                <a:cs typeface="Times New Roman" pitchFamily="18" charset="0"/>
              </a:rPr>
              <a:t>blocks light from another</a:t>
            </a:r>
            <a:r>
              <a:rPr lang="en-US" sz="2000" dirty="0" smtClean="0">
                <a:latin typeface="Times New Roman" pitchFamily="18" charset="0"/>
                <a:ea typeface="Calibri" pitchFamily="34" charset="0"/>
                <a:cs typeface="Times New Roman" pitchFamily="18" charset="0"/>
              </a:rPr>
              <a:t>.</a:t>
            </a:r>
          </a:p>
          <a:p>
            <a:pPr lvl="0" eaLnBrk="0" fontAlgn="base" hangingPunct="0">
              <a:spcBef>
                <a:spcPct val="0"/>
              </a:spcBef>
              <a:spcAft>
                <a:spcPct val="0"/>
              </a:spcAft>
            </a:pPr>
            <a:endParaRPr lang="en-US" sz="2000" dirty="0" smtClean="0">
              <a:latin typeface="Times New Roman" pitchFamily="18" charset="0"/>
              <a:cs typeface="Times New Roman" pitchFamily="18" charset="0"/>
            </a:endParaRPr>
          </a:p>
          <a:p>
            <a:pPr lvl="0" eaLnBrk="0" fontAlgn="base" hangingPunct="0">
              <a:spcBef>
                <a:spcPct val="0"/>
              </a:spcBef>
              <a:spcAft>
                <a:spcPct val="0"/>
              </a:spcAft>
            </a:pPr>
            <a:endParaRPr lang="en-US" sz="2000" dirty="0" smtClean="0">
              <a:latin typeface="Arial" pitchFamily="34" charset="0"/>
              <a:cs typeface="Arial" pitchFamily="34" charset="0"/>
            </a:endParaRPr>
          </a:p>
          <a:p>
            <a:pPr lvl="0" eaLnBrk="0" fontAlgn="base" hangingPunct="0">
              <a:spcBef>
                <a:spcPct val="0"/>
              </a:spcBef>
              <a:spcAft>
                <a:spcPct val="0"/>
              </a:spcAft>
            </a:pPr>
            <a:r>
              <a:rPr lang="en-US" sz="2000" dirty="0" smtClean="0">
                <a:latin typeface="Times New Roman" pitchFamily="18" charset="0"/>
                <a:ea typeface="Calibri" pitchFamily="34" charset="0"/>
                <a:cs typeface="Times New Roman" pitchFamily="18" charset="0"/>
              </a:rPr>
              <a:t>* one way to find planets around other stars is to look for objects eclipsing them</a:t>
            </a:r>
            <a:r>
              <a:rPr lang="en-US" dirty="0" smtClean="0">
                <a:latin typeface="Times New Roman" pitchFamily="18" charset="0"/>
                <a:ea typeface="Calibri" pitchFamily="34" charset="0"/>
                <a:cs typeface="Times New Roman" pitchFamily="18" charset="0"/>
              </a:rPr>
              <a:t>. </a:t>
            </a:r>
            <a:endParaRPr lang="en-US" sz="1100" dirty="0" smtClean="0">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3785652"/>
          </a:xfrm>
          <a:prstGeom prst="rect">
            <a:avLst/>
          </a:prstGeom>
        </p:spPr>
        <p:txBody>
          <a:bodyPr wrap="square">
            <a:spAutoFit/>
          </a:bodyPr>
          <a:lstStyle/>
          <a:p>
            <a:pPr lvl="0" eaLnBrk="0" fontAlgn="base" hangingPunct="0">
              <a:spcBef>
                <a:spcPct val="0"/>
              </a:spcBef>
              <a:spcAft>
                <a:spcPct val="0"/>
              </a:spcAft>
            </a:pPr>
            <a:r>
              <a:rPr lang="en-US" sz="2000" dirty="0" smtClean="0">
                <a:latin typeface="Times New Roman" pitchFamily="18" charset="0"/>
                <a:ea typeface="Calibri" pitchFamily="34" charset="0"/>
                <a:cs typeface="Times New Roman" pitchFamily="18" charset="0"/>
              </a:rPr>
              <a:t>-</a:t>
            </a:r>
            <a:r>
              <a:rPr lang="en-US" sz="2000" u="sng" dirty="0" smtClean="0">
                <a:latin typeface="Times New Roman" pitchFamily="18" charset="0"/>
                <a:ea typeface="Calibri" pitchFamily="34" charset="0"/>
                <a:cs typeface="Times New Roman" pitchFamily="18" charset="0"/>
              </a:rPr>
              <a:t>Galaxy</a:t>
            </a:r>
            <a:r>
              <a:rPr lang="en-US" sz="2000" dirty="0" smtClean="0">
                <a:latin typeface="Times New Roman" pitchFamily="18" charset="0"/>
                <a:ea typeface="Calibri" pitchFamily="34" charset="0"/>
                <a:cs typeface="Times New Roman" pitchFamily="18" charset="0"/>
              </a:rPr>
              <a:t>- a huge group of single stars, star systems, star clusters, dust, and gas bound together by gravity.</a:t>
            </a:r>
          </a:p>
          <a:p>
            <a:pPr lvl="0" eaLnBrk="0" fontAlgn="base" hangingPunct="0">
              <a:spcBef>
                <a:spcPct val="0"/>
              </a:spcBef>
              <a:spcAft>
                <a:spcPct val="0"/>
              </a:spcAft>
            </a:pPr>
            <a:endParaRPr lang="en-US" sz="2000" dirty="0" smtClean="0">
              <a:latin typeface="Arial" pitchFamily="34" charset="0"/>
              <a:cs typeface="Arial" pitchFamily="34" charset="0"/>
            </a:endParaRPr>
          </a:p>
          <a:p>
            <a:pPr lvl="0" eaLnBrk="0" fontAlgn="base" hangingPunct="0">
              <a:spcBef>
                <a:spcPct val="0"/>
              </a:spcBef>
              <a:spcAft>
                <a:spcPct val="0"/>
              </a:spcAft>
              <a:buFontTx/>
              <a:buChar char="•"/>
            </a:pPr>
            <a:r>
              <a:rPr lang="en-US" sz="2000" dirty="0" smtClean="0">
                <a:latin typeface="Times New Roman" pitchFamily="18" charset="0"/>
                <a:ea typeface="Calibri" pitchFamily="34" charset="0"/>
                <a:cs typeface="Times New Roman" pitchFamily="18" charset="0"/>
              </a:rPr>
              <a:t>There are several types of galaxies; </a:t>
            </a:r>
            <a:r>
              <a:rPr lang="en-US" sz="2000" dirty="0" smtClean="0">
                <a:solidFill>
                  <a:srgbClr val="C00000"/>
                </a:solidFill>
                <a:latin typeface="Times New Roman" pitchFamily="18" charset="0"/>
                <a:ea typeface="Calibri" pitchFamily="34" charset="0"/>
                <a:cs typeface="Times New Roman" pitchFamily="18" charset="0"/>
              </a:rPr>
              <a:t>spiral galaxies, elliptical galaxies, and irregular galaxies</a:t>
            </a:r>
            <a:r>
              <a:rPr lang="en-US" sz="2000" dirty="0" smtClean="0">
                <a:latin typeface="Times New Roman" pitchFamily="18" charset="0"/>
                <a:ea typeface="Calibri" pitchFamily="34" charset="0"/>
                <a:cs typeface="Times New Roman" pitchFamily="18" charset="0"/>
              </a:rPr>
              <a:t>.</a:t>
            </a:r>
            <a:endParaRPr lang="en-US" sz="2000" dirty="0" smtClean="0">
              <a:latin typeface="Arial" pitchFamily="34" charset="0"/>
              <a:cs typeface="Arial" pitchFamily="34" charset="0"/>
            </a:endParaRPr>
          </a:p>
          <a:p>
            <a:pPr lvl="0" eaLnBrk="0" fontAlgn="base" hangingPunct="0">
              <a:spcBef>
                <a:spcPct val="0"/>
              </a:spcBef>
              <a:spcAft>
                <a:spcPct val="0"/>
              </a:spcAft>
            </a:pPr>
            <a:r>
              <a:rPr lang="en-US" sz="2000" dirty="0" smtClean="0">
                <a:latin typeface="Times New Roman" pitchFamily="18" charset="0"/>
                <a:ea typeface="Calibri" pitchFamily="34" charset="0"/>
                <a:cs typeface="Times New Roman" pitchFamily="18" charset="0"/>
              </a:rPr>
              <a:t>	spiral galaxy- galaxy with a bulge in the middle with arms that spiral out.</a:t>
            </a:r>
            <a:endParaRPr lang="en-US" sz="2000" dirty="0" smtClean="0">
              <a:latin typeface="Arial" pitchFamily="34" charset="0"/>
              <a:cs typeface="Arial" pitchFamily="34" charset="0"/>
            </a:endParaRPr>
          </a:p>
          <a:p>
            <a:pPr lvl="0" eaLnBrk="0" fontAlgn="base" hangingPunct="0">
              <a:spcBef>
                <a:spcPct val="0"/>
              </a:spcBef>
              <a:spcAft>
                <a:spcPct val="0"/>
              </a:spcAft>
            </a:pPr>
            <a:r>
              <a:rPr lang="en-US" sz="2000" dirty="0" smtClean="0">
                <a:latin typeface="Times New Roman" pitchFamily="18" charset="0"/>
                <a:ea typeface="Calibri" pitchFamily="34" charset="0"/>
                <a:cs typeface="Times New Roman" pitchFamily="18" charset="0"/>
              </a:rPr>
              <a:t>	elliptical galaxy- galaxy that looks like round or flattened ball, less gas and dust than a spiral galaxy.</a:t>
            </a:r>
            <a:endParaRPr lang="en-US" sz="2000" dirty="0" smtClean="0">
              <a:latin typeface="Arial" pitchFamily="34" charset="0"/>
              <a:cs typeface="Arial" pitchFamily="34" charset="0"/>
            </a:endParaRPr>
          </a:p>
          <a:p>
            <a:pPr lvl="0" eaLnBrk="0" fontAlgn="base" hangingPunct="0">
              <a:spcBef>
                <a:spcPct val="0"/>
              </a:spcBef>
              <a:spcAft>
                <a:spcPct val="0"/>
              </a:spcAft>
            </a:pPr>
            <a:r>
              <a:rPr lang="en-US" sz="2000" dirty="0" smtClean="0">
                <a:latin typeface="Times New Roman" pitchFamily="18" charset="0"/>
                <a:ea typeface="Calibri" pitchFamily="34" charset="0"/>
                <a:cs typeface="Times New Roman" pitchFamily="18" charset="0"/>
              </a:rPr>
              <a:t>	irregular galaxy- smaller younger galaxy without a traditional shape, lots of gas and dust to form new stars.</a:t>
            </a:r>
          </a:p>
          <a:p>
            <a:pPr lvl="0" eaLnBrk="0" fontAlgn="base" hangingPunct="0">
              <a:spcBef>
                <a:spcPct val="0"/>
              </a:spcBef>
              <a:spcAft>
                <a:spcPct val="0"/>
              </a:spcAft>
            </a:pPr>
            <a:endParaRPr lang="en-US" sz="2000" dirty="0" smtClean="0">
              <a:latin typeface="Arial" pitchFamily="34" charset="0"/>
              <a:cs typeface="Arial" pitchFamily="34" charset="0"/>
            </a:endParaRPr>
          </a:p>
          <a:p>
            <a:pPr lvl="0" eaLnBrk="0" fontAlgn="base" hangingPunct="0">
              <a:spcBef>
                <a:spcPct val="0"/>
              </a:spcBef>
              <a:spcAft>
                <a:spcPct val="0"/>
              </a:spcAft>
            </a:pPr>
            <a:r>
              <a:rPr lang="en-US" sz="2000" dirty="0" smtClean="0">
                <a:latin typeface="Times New Roman" pitchFamily="18" charset="0"/>
                <a:ea typeface="Calibri" pitchFamily="34" charset="0"/>
                <a:cs typeface="Times New Roman" pitchFamily="18" charset="0"/>
              </a:rPr>
              <a:t>-There are also distant objects that resemble galaxies called </a:t>
            </a:r>
            <a:r>
              <a:rPr lang="en-US" sz="2000" u="sng" dirty="0" smtClean="0">
                <a:latin typeface="Times New Roman" pitchFamily="18" charset="0"/>
                <a:ea typeface="Calibri" pitchFamily="34" charset="0"/>
                <a:cs typeface="Times New Roman" pitchFamily="18" charset="0"/>
              </a:rPr>
              <a:t>quasars</a:t>
            </a:r>
            <a:endParaRPr lang="en-US"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915400" cy="1323439"/>
          </a:xfrm>
          <a:prstGeom prst="rect">
            <a:avLst/>
          </a:prstGeom>
        </p:spPr>
        <p:txBody>
          <a:bodyPr wrap="square">
            <a:spAutoFit/>
          </a:bodyPr>
          <a:lstStyle/>
          <a:p>
            <a:pPr lvl="0" eaLnBrk="0" fontAlgn="base" hangingPunct="0">
              <a:spcBef>
                <a:spcPct val="0"/>
              </a:spcBef>
              <a:spcAft>
                <a:spcPct val="0"/>
              </a:spcAft>
            </a:pPr>
            <a:r>
              <a:rPr lang="en-US" sz="2000" dirty="0" smtClean="0">
                <a:latin typeface="Times New Roman" pitchFamily="18" charset="0"/>
                <a:ea typeface="Calibri" pitchFamily="34" charset="0"/>
                <a:cs typeface="Times New Roman" pitchFamily="18" charset="0"/>
              </a:rPr>
              <a:t>The Universe- </a:t>
            </a:r>
            <a:r>
              <a:rPr lang="en-US" sz="2000" dirty="0" smtClean="0">
                <a:solidFill>
                  <a:srgbClr val="C00000"/>
                </a:solidFill>
                <a:latin typeface="Times New Roman" pitchFamily="18" charset="0"/>
                <a:ea typeface="Calibri" pitchFamily="34" charset="0"/>
                <a:cs typeface="Times New Roman" pitchFamily="18" charset="0"/>
              </a:rPr>
              <a:t>all of space and everything in it</a:t>
            </a:r>
            <a:endParaRPr lang="en-US" sz="2000" dirty="0" smtClean="0">
              <a:latin typeface="Arial" pitchFamily="34" charset="0"/>
              <a:cs typeface="Arial" pitchFamily="34" charset="0"/>
            </a:endParaRPr>
          </a:p>
          <a:p>
            <a:pPr lvl="0" eaLnBrk="0" fontAlgn="base" hangingPunct="0">
              <a:spcBef>
                <a:spcPct val="0"/>
              </a:spcBef>
              <a:spcAft>
                <a:spcPct val="0"/>
              </a:spcAft>
              <a:buFontTx/>
              <a:buChar char="•"/>
            </a:pPr>
            <a:r>
              <a:rPr lang="en-US" sz="2000" dirty="0" smtClean="0">
                <a:latin typeface="Times New Roman" pitchFamily="18" charset="0"/>
                <a:ea typeface="Calibri" pitchFamily="34" charset="0"/>
                <a:cs typeface="Times New Roman" pitchFamily="18" charset="0"/>
              </a:rPr>
              <a:t>The Universe formed during the </a:t>
            </a:r>
            <a:r>
              <a:rPr lang="en-US" sz="2000" dirty="0" smtClean="0">
                <a:solidFill>
                  <a:srgbClr val="C00000"/>
                </a:solidFill>
                <a:latin typeface="Times New Roman" pitchFamily="18" charset="0"/>
                <a:ea typeface="Calibri" pitchFamily="34" charset="0"/>
                <a:cs typeface="Times New Roman" pitchFamily="18" charset="0"/>
              </a:rPr>
              <a:t>Big Bang</a:t>
            </a:r>
            <a:r>
              <a:rPr lang="en-US" sz="2000" dirty="0" smtClean="0">
                <a:latin typeface="Times New Roman" pitchFamily="18" charset="0"/>
                <a:ea typeface="Calibri" pitchFamily="34" charset="0"/>
                <a:cs typeface="Times New Roman" pitchFamily="18" charset="0"/>
              </a:rPr>
              <a:t> about 14 billion years ago</a:t>
            </a:r>
            <a:endParaRPr lang="en-US" sz="2000" dirty="0" smtClean="0">
              <a:latin typeface="Arial" pitchFamily="34" charset="0"/>
              <a:cs typeface="Arial" pitchFamily="34" charset="0"/>
            </a:endParaRPr>
          </a:p>
          <a:p>
            <a:pPr lvl="0" eaLnBrk="0" fontAlgn="base" hangingPunct="0">
              <a:spcBef>
                <a:spcPct val="0"/>
              </a:spcBef>
              <a:spcAft>
                <a:spcPct val="0"/>
              </a:spcAft>
            </a:pPr>
            <a:r>
              <a:rPr lang="en-US" sz="2000" dirty="0" smtClean="0">
                <a:latin typeface="Times New Roman" pitchFamily="18" charset="0"/>
                <a:ea typeface="Calibri" pitchFamily="34" charset="0"/>
                <a:cs typeface="Times New Roman" pitchFamily="18" charset="0"/>
              </a:rPr>
              <a:t>            Big Bang- theory that the universe formed in an instant in a massive explosion</a:t>
            </a:r>
            <a:endParaRPr lang="en-US" sz="2000" dirty="0" smtClean="0">
              <a:latin typeface="Arial" pitchFamily="34" charset="0"/>
              <a:cs typeface="Arial" pitchFamily="34" charset="0"/>
            </a:endParaRPr>
          </a:p>
          <a:p>
            <a:pPr lvl="0" eaLnBrk="0" fontAlgn="base" hangingPunct="0">
              <a:spcBef>
                <a:spcPct val="0"/>
              </a:spcBef>
              <a:spcAft>
                <a:spcPct val="0"/>
              </a:spcAft>
              <a:buFontTx/>
              <a:buChar char="•"/>
            </a:pPr>
            <a:r>
              <a:rPr lang="en-US" sz="2000" dirty="0" smtClean="0">
                <a:latin typeface="Times New Roman" pitchFamily="18" charset="0"/>
                <a:ea typeface="Calibri" pitchFamily="34" charset="0"/>
                <a:cs typeface="Times New Roman" pitchFamily="18" charset="0"/>
              </a:rPr>
              <a:t>The Universe is still </a:t>
            </a:r>
            <a:r>
              <a:rPr lang="en-US" sz="2000" dirty="0" smtClean="0">
                <a:solidFill>
                  <a:srgbClr val="C00000"/>
                </a:solidFill>
                <a:latin typeface="Times New Roman" pitchFamily="18" charset="0"/>
                <a:ea typeface="Calibri" pitchFamily="34" charset="0"/>
                <a:cs typeface="Times New Roman" pitchFamily="18" charset="0"/>
              </a:rPr>
              <a:t>expanding</a:t>
            </a:r>
            <a:r>
              <a:rPr lang="en-US" sz="2000" dirty="0" smtClean="0">
                <a:latin typeface="Times New Roman" pitchFamily="18" charset="0"/>
                <a:ea typeface="Calibri" pitchFamily="34" charset="0"/>
                <a:cs typeface="Times New Roman" pitchFamily="18" charset="0"/>
              </a:rPr>
              <a:t>,</a:t>
            </a:r>
            <a:r>
              <a:rPr lang="en-US" sz="2000" dirty="0" smtClean="0">
                <a:solidFill>
                  <a:srgbClr val="C00000"/>
                </a:solidFill>
                <a:latin typeface="Times New Roman" pitchFamily="18" charset="0"/>
                <a:ea typeface="Calibri" pitchFamily="34" charset="0"/>
                <a:cs typeface="Times New Roman" pitchFamily="18" charset="0"/>
              </a:rPr>
              <a:t> </a:t>
            </a:r>
            <a:r>
              <a:rPr lang="en-US" sz="2000" dirty="0" smtClean="0">
                <a:latin typeface="Times New Roman" pitchFamily="18" charset="0"/>
                <a:ea typeface="Calibri" pitchFamily="34" charset="0"/>
                <a:cs typeface="Times New Roman" pitchFamily="18" charset="0"/>
              </a:rPr>
              <a:t>or</a:t>
            </a:r>
            <a:r>
              <a:rPr lang="en-US" sz="2000" dirty="0" smtClean="0">
                <a:solidFill>
                  <a:srgbClr val="C00000"/>
                </a:solidFill>
                <a:latin typeface="Times New Roman" pitchFamily="18" charset="0"/>
                <a:ea typeface="Calibri" pitchFamily="34" charset="0"/>
                <a:cs typeface="Times New Roman" pitchFamily="18" charset="0"/>
              </a:rPr>
              <a:t> stretching</a:t>
            </a:r>
            <a:r>
              <a:rPr lang="en-US" sz="2000" dirty="0" smtClean="0">
                <a:latin typeface="Times New Roman" pitchFamily="18" charset="0"/>
                <a:ea typeface="Calibri" pitchFamily="34" charset="0"/>
                <a:cs typeface="Times New Roman" pitchFamily="18" charset="0"/>
              </a:rPr>
              <a:t> like an inflating balloon.</a:t>
            </a:r>
            <a:endParaRPr lang="en-US" sz="2000" dirty="0" smtClean="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304800" y="381000"/>
            <a:ext cx="8229600" cy="6143625"/>
          </a:xfrm>
          <a:prstGeom prst="rect">
            <a:avLst/>
          </a:prstGeom>
          <a:noFill/>
          <a:ln w="9525">
            <a:noFill/>
            <a:miter lim="800000"/>
            <a:headEnd/>
            <a:tailEnd/>
          </a:ln>
        </p:spPr>
        <p:txBody>
          <a:bodyPr>
            <a:spAutoFit/>
          </a:bodyPr>
          <a:lstStyle/>
          <a:p>
            <a:pPr>
              <a:spcBef>
                <a:spcPct val="50000"/>
              </a:spcBef>
            </a:pPr>
            <a:r>
              <a:rPr lang="en-US" dirty="0"/>
              <a:t>The lives of ancient and tribal peoples centered on the movement of the sun.  Many holidays and feast days are scheduled to coincide with the solstices, equinoxes, and quarters of the year (half way between solstice and equinox).</a:t>
            </a:r>
          </a:p>
          <a:p>
            <a:pPr>
              <a:spcBef>
                <a:spcPct val="50000"/>
              </a:spcBef>
            </a:pPr>
            <a:endParaRPr lang="en-US" dirty="0"/>
          </a:p>
          <a:p>
            <a:pPr>
              <a:spcBef>
                <a:spcPct val="50000"/>
              </a:spcBef>
            </a:pPr>
            <a:r>
              <a:rPr lang="en-US" dirty="0"/>
              <a:t>Think of a few holidays, do they line up with any of these periods of the year?</a:t>
            </a:r>
          </a:p>
          <a:p>
            <a:pPr>
              <a:spcBef>
                <a:spcPct val="50000"/>
              </a:spcBef>
            </a:pPr>
            <a:endParaRPr lang="en-US" dirty="0"/>
          </a:p>
          <a:p>
            <a:pPr>
              <a:spcBef>
                <a:spcPct val="50000"/>
              </a:spcBef>
            </a:pPr>
            <a:r>
              <a:rPr lang="en-US" dirty="0"/>
              <a:t>June 21</a:t>
            </a:r>
            <a:r>
              <a:rPr lang="en-US" baseline="30000" dirty="0"/>
              <a:t>st</a:t>
            </a:r>
          </a:p>
          <a:p>
            <a:pPr>
              <a:spcBef>
                <a:spcPct val="50000"/>
              </a:spcBef>
            </a:pPr>
            <a:r>
              <a:rPr lang="en-US" dirty="0"/>
              <a:t>Beginning of August</a:t>
            </a:r>
          </a:p>
          <a:p>
            <a:pPr>
              <a:spcBef>
                <a:spcPct val="50000"/>
              </a:spcBef>
            </a:pPr>
            <a:r>
              <a:rPr lang="en-US" dirty="0"/>
              <a:t>September 22</a:t>
            </a:r>
          </a:p>
          <a:p>
            <a:pPr>
              <a:spcBef>
                <a:spcPct val="50000"/>
              </a:spcBef>
            </a:pPr>
            <a:r>
              <a:rPr lang="en-US" dirty="0"/>
              <a:t>Beginning of November</a:t>
            </a:r>
          </a:p>
          <a:p>
            <a:pPr>
              <a:spcBef>
                <a:spcPct val="50000"/>
              </a:spcBef>
            </a:pPr>
            <a:r>
              <a:rPr lang="en-US" dirty="0"/>
              <a:t>December 21</a:t>
            </a:r>
            <a:r>
              <a:rPr lang="en-US" baseline="30000" dirty="0"/>
              <a:t>st</a:t>
            </a:r>
          </a:p>
          <a:p>
            <a:pPr>
              <a:spcBef>
                <a:spcPct val="50000"/>
              </a:spcBef>
            </a:pPr>
            <a:r>
              <a:rPr lang="en-US" dirty="0"/>
              <a:t>Beginning of February</a:t>
            </a:r>
          </a:p>
          <a:p>
            <a:pPr>
              <a:spcBef>
                <a:spcPct val="50000"/>
              </a:spcBef>
            </a:pPr>
            <a:r>
              <a:rPr lang="en-US" dirty="0"/>
              <a:t>March 20</a:t>
            </a:r>
            <a:r>
              <a:rPr lang="en-US" baseline="30000" dirty="0"/>
              <a:t>th</a:t>
            </a:r>
            <a:r>
              <a:rPr lang="en-US" dirty="0"/>
              <a:t> </a:t>
            </a:r>
          </a:p>
          <a:p>
            <a:pPr>
              <a:spcBef>
                <a:spcPct val="50000"/>
              </a:spcBef>
            </a:pPr>
            <a:r>
              <a:rPr lang="en-US" dirty="0"/>
              <a:t>End of April/Beginning of May</a:t>
            </a:r>
          </a:p>
          <a:p>
            <a:pPr algn="ctr">
              <a:spcBef>
                <a:spcPct val="50000"/>
              </a:spcBef>
            </a:pPr>
            <a:endParaRPr lang="en-US" baseline="30000" dirty="0"/>
          </a:p>
          <a:p>
            <a:pPr>
              <a:spcBef>
                <a:spcPct val="50000"/>
              </a:spcBef>
            </a:pPr>
            <a:r>
              <a:rPr lang="en-US"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image040"/>
          <p:cNvPicPr>
            <a:picLocks noChangeAspect="1" noChangeArrowheads="1"/>
          </p:cNvPicPr>
          <p:nvPr/>
        </p:nvPicPr>
        <p:blipFill>
          <a:blip r:embed="rId2"/>
          <a:srcRect/>
          <a:stretch>
            <a:fillRect/>
          </a:stretch>
        </p:blipFill>
        <p:spPr bwMode="auto">
          <a:xfrm>
            <a:off x="4724400" y="2514600"/>
            <a:ext cx="4191000" cy="3698875"/>
          </a:xfrm>
          <a:prstGeom prst="rect">
            <a:avLst/>
          </a:prstGeom>
          <a:noFill/>
          <a:ln w="9525">
            <a:noFill/>
            <a:miter lim="800000"/>
            <a:headEnd/>
            <a:tailEnd/>
          </a:ln>
        </p:spPr>
      </p:pic>
      <p:pic>
        <p:nvPicPr>
          <p:cNvPr id="5123" name="Picture 9" descr="1793"/>
          <p:cNvPicPr>
            <a:picLocks noChangeAspect="1" noChangeArrowheads="1"/>
          </p:cNvPicPr>
          <p:nvPr/>
        </p:nvPicPr>
        <p:blipFill>
          <a:blip r:embed="rId3"/>
          <a:srcRect/>
          <a:stretch>
            <a:fillRect/>
          </a:stretch>
        </p:blipFill>
        <p:spPr bwMode="auto">
          <a:xfrm>
            <a:off x="228600" y="2438400"/>
            <a:ext cx="4191000" cy="3771900"/>
          </a:xfrm>
          <a:prstGeom prst="rect">
            <a:avLst/>
          </a:prstGeom>
          <a:noFill/>
          <a:ln w="9525">
            <a:noFill/>
            <a:miter lim="800000"/>
            <a:headEnd/>
            <a:tailEnd/>
          </a:ln>
        </p:spPr>
      </p:pic>
      <p:sp>
        <p:nvSpPr>
          <p:cNvPr id="5124" name="Text Box 10"/>
          <p:cNvSpPr txBox="1">
            <a:spLocks noChangeArrowheads="1"/>
          </p:cNvSpPr>
          <p:nvPr/>
        </p:nvSpPr>
        <p:spPr bwMode="auto">
          <a:xfrm>
            <a:off x="228600" y="228600"/>
            <a:ext cx="8458200" cy="779463"/>
          </a:xfrm>
          <a:prstGeom prst="rect">
            <a:avLst/>
          </a:prstGeom>
          <a:noFill/>
          <a:ln w="9525">
            <a:noFill/>
            <a:miter lim="800000"/>
            <a:headEnd/>
            <a:tailEnd/>
          </a:ln>
        </p:spPr>
        <p:txBody>
          <a:bodyPr>
            <a:spAutoFit/>
          </a:bodyPr>
          <a:lstStyle/>
          <a:p>
            <a:pPr>
              <a:spcBef>
                <a:spcPct val="50000"/>
              </a:spcBef>
            </a:pPr>
            <a:r>
              <a:rPr lang="en-US"/>
              <a:t>From what direction does the sun rise? Set?</a:t>
            </a:r>
          </a:p>
          <a:p>
            <a:pPr>
              <a:spcBef>
                <a:spcPct val="50000"/>
              </a:spcBef>
            </a:pPr>
            <a:r>
              <a:rPr lang="en-US"/>
              <a:t>If you know the date and time of day, can you navigate by the sun?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0" y="381000"/>
            <a:ext cx="9144000" cy="366713"/>
          </a:xfrm>
          <a:prstGeom prst="rect">
            <a:avLst/>
          </a:prstGeom>
          <a:noFill/>
          <a:ln w="9525">
            <a:noFill/>
            <a:miter lim="800000"/>
            <a:headEnd/>
            <a:tailEnd/>
          </a:ln>
        </p:spPr>
        <p:txBody>
          <a:bodyPr>
            <a:spAutoFit/>
          </a:bodyPr>
          <a:lstStyle/>
          <a:p>
            <a:pPr>
              <a:spcBef>
                <a:spcPct val="50000"/>
              </a:spcBef>
            </a:pPr>
            <a:endParaRPr lang="en-US"/>
          </a:p>
        </p:txBody>
      </p:sp>
      <p:sp>
        <p:nvSpPr>
          <p:cNvPr id="6147" name="Text Box 5"/>
          <p:cNvSpPr txBox="1">
            <a:spLocks noChangeArrowheads="1"/>
          </p:cNvSpPr>
          <p:nvPr/>
        </p:nvSpPr>
        <p:spPr bwMode="auto">
          <a:xfrm>
            <a:off x="0" y="152400"/>
            <a:ext cx="8763000" cy="779463"/>
          </a:xfrm>
          <a:prstGeom prst="rect">
            <a:avLst/>
          </a:prstGeom>
          <a:noFill/>
          <a:ln w="9525">
            <a:noFill/>
            <a:miter lim="800000"/>
            <a:headEnd/>
            <a:tailEnd/>
          </a:ln>
        </p:spPr>
        <p:txBody>
          <a:bodyPr>
            <a:spAutoFit/>
          </a:bodyPr>
          <a:lstStyle/>
          <a:p>
            <a:pPr>
              <a:spcBef>
                <a:spcPct val="50000"/>
              </a:spcBef>
            </a:pPr>
            <a:r>
              <a:rPr lang="en-US"/>
              <a:t>What are the cardinal directions?</a:t>
            </a:r>
          </a:p>
          <a:p>
            <a:pPr>
              <a:spcBef>
                <a:spcPct val="50000"/>
              </a:spcBef>
            </a:pPr>
            <a:endParaRPr lang="en-US"/>
          </a:p>
        </p:txBody>
      </p:sp>
      <p:sp>
        <p:nvSpPr>
          <p:cNvPr id="6148" name="Text Box 6"/>
          <p:cNvSpPr txBox="1">
            <a:spLocks noChangeArrowheads="1"/>
          </p:cNvSpPr>
          <p:nvPr/>
        </p:nvSpPr>
        <p:spPr bwMode="auto">
          <a:xfrm>
            <a:off x="304800" y="1371600"/>
            <a:ext cx="7620000" cy="779463"/>
          </a:xfrm>
          <a:prstGeom prst="rect">
            <a:avLst/>
          </a:prstGeom>
          <a:noFill/>
          <a:ln w="9525">
            <a:noFill/>
            <a:miter lim="800000"/>
            <a:headEnd/>
            <a:tailEnd/>
          </a:ln>
        </p:spPr>
        <p:txBody>
          <a:bodyPr>
            <a:spAutoFit/>
          </a:bodyPr>
          <a:lstStyle/>
          <a:p>
            <a:pPr>
              <a:spcBef>
                <a:spcPct val="50000"/>
              </a:spcBef>
            </a:pPr>
            <a:r>
              <a:rPr lang="en-US"/>
              <a:t>Copy the compass below and fill in the missing directions.</a:t>
            </a:r>
          </a:p>
          <a:p>
            <a:pPr>
              <a:spcBef>
                <a:spcPct val="50000"/>
              </a:spcBef>
            </a:pPr>
            <a:endParaRPr lang="en-US"/>
          </a:p>
        </p:txBody>
      </p:sp>
      <p:sp>
        <p:nvSpPr>
          <p:cNvPr id="6149" name="Line 7"/>
          <p:cNvSpPr>
            <a:spLocks noChangeShapeType="1"/>
          </p:cNvSpPr>
          <p:nvPr/>
        </p:nvSpPr>
        <p:spPr bwMode="auto">
          <a:xfrm flipV="1">
            <a:off x="4191000" y="2133600"/>
            <a:ext cx="0" cy="1981200"/>
          </a:xfrm>
          <a:prstGeom prst="line">
            <a:avLst/>
          </a:prstGeom>
          <a:noFill/>
          <a:ln w="9525">
            <a:solidFill>
              <a:schemeClr val="tx1"/>
            </a:solidFill>
            <a:round/>
            <a:headEnd/>
            <a:tailEnd type="triangle" w="med" len="med"/>
          </a:ln>
        </p:spPr>
        <p:txBody>
          <a:bodyPr/>
          <a:lstStyle/>
          <a:p>
            <a:endParaRPr lang="en-US"/>
          </a:p>
        </p:txBody>
      </p:sp>
      <p:sp>
        <p:nvSpPr>
          <p:cNvPr id="6150" name="Line 8"/>
          <p:cNvSpPr>
            <a:spLocks noChangeShapeType="1"/>
          </p:cNvSpPr>
          <p:nvPr/>
        </p:nvSpPr>
        <p:spPr bwMode="auto">
          <a:xfrm>
            <a:off x="4191000" y="4114800"/>
            <a:ext cx="0" cy="2057400"/>
          </a:xfrm>
          <a:prstGeom prst="line">
            <a:avLst/>
          </a:prstGeom>
          <a:noFill/>
          <a:ln w="9525">
            <a:solidFill>
              <a:schemeClr val="tx1"/>
            </a:solidFill>
            <a:round/>
            <a:headEnd/>
            <a:tailEnd type="triangle" w="med" len="med"/>
          </a:ln>
        </p:spPr>
        <p:txBody>
          <a:bodyPr/>
          <a:lstStyle/>
          <a:p>
            <a:endParaRPr lang="en-US"/>
          </a:p>
        </p:txBody>
      </p:sp>
      <p:sp>
        <p:nvSpPr>
          <p:cNvPr id="6151" name="Line 9"/>
          <p:cNvSpPr>
            <a:spLocks noChangeShapeType="1"/>
          </p:cNvSpPr>
          <p:nvPr/>
        </p:nvSpPr>
        <p:spPr bwMode="auto">
          <a:xfrm>
            <a:off x="4191000" y="4114800"/>
            <a:ext cx="2362200" cy="0"/>
          </a:xfrm>
          <a:prstGeom prst="line">
            <a:avLst/>
          </a:prstGeom>
          <a:noFill/>
          <a:ln w="9525">
            <a:solidFill>
              <a:schemeClr val="tx1"/>
            </a:solidFill>
            <a:round/>
            <a:headEnd/>
            <a:tailEnd type="triangle" w="med" len="med"/>
          </a:ln>
        </p:spPr>
        <p:txBody>
          <a:bodyPr/>
          <a:lstStyle/>
          <a:p>
            <a:endParaRPr lang="en-US"/>
          </a:p>
        </p:txBody>
      </p:sp>
      <p:sp>
        <p:nvSpPr>
          <p:cNvPr id="6152" name="Line 10"/>
          <p:cNvSpPr>
            <a:spLocks noChangeShapeType="1"/>
          </p:cNvSpPr>
          <p:nvPr/>
        </p:nvSpPr>
        <p:spPr bwMode="auto">
          <a:xfrm flipH="1">
            <a:off x="1676400" y="4114800"/>
            <a:ext cx="2514600" cy="0"/>
          </a:xfrm>
          <a:prstGeom prst="line">
            <a:avLst/>
          </a:prstGeom>
          <a:noFill/>
          <a:ln w="9525">
            <a:solidFill>
              <a:schemeClr val="tx1"/>
            </a:solidFill>
            <a:round/>
            <a:headEnd/>
            <a:tailEnd type="triangle" w="med" len="med"/>
          </a:ln>
        </p:spPr>
        <p:txBody>
          <a:bodyPr/>
          <a:lstStyle/>
          <a:p>
            <a:endParaRPr lang="en-US"/>
          </a:p>
        </p:txBody>
      </p:sp>
      <p:sp>
        <p:nvSpPr>
          <p:cNvPr id="6153" name="Line 11"/>
          <p:cNvSpPr>
            <a:spLocks noChangeShapeType="1"/>
          </p:cNvSpPr>
          <p:nvPr/>
        </p:nvSpPr>
        <p:spPr bwMode="auto">
          <a:xfrm flipV="1">
            <a:off x="4191000" y="2362200"/>
            <a:ext cx="1600200" cy="1752600"/>
          </a:xfrm>
          <a:prstGeom prst="line">
            <a:avLst/>
          </a:prstGeom>
          <a:noFill/>
          <a:ln w="9525">
            <a:solidFill>
              <a:schemeClr val="tx1"/>
            </a:solidFill>
            <a:round/>
            <a:headEnd/>
            <a:tailEnd type="triangle" w="med" len="med"/>
          </a:ln>
        </p:spPr>
        <p:txBody>
          <a:bodyPr/>
          <a:lstStyle/>
          <a:p>
            <a:endParaRPr lang="en-US"/>
          </a:p>
        </p:txBody>
      </p:sp>
      <p:sp>
        <p:nvSpPr>
          <p:cNvPr id="6154" name="Line 12"/>
          <p:cNvSpPr>
            <a:spLocks noChangeShapeType="1"/>
          </p:cNvSpPr>
          <p:nvPr/>
        </p:nvSpPr>
        <p:spPr bwMode="auto">
          <a:xfrm>
            <a:off x="4191000" y="4114800"/>
            <a:ext cx="1676400" cy="1676400"/>
          </a:xfrm>
          <a:prstGeom prst="line">
            <a:avLst/>
          </a:prstGeom>
          <a:noFill/>
          <a:ln w="9525">
            <a:solidFill>
              <a:schemeClr val="tx1"/>
            </a:solidFill>
            <a:round/>
            <a:headEnd/>
            <a:tailEnd type="triangle" w="med" len="med"/>
          </a:ln>
        </p:spPr>
        <p:txBody>
          <a:bodyPr/>
          <a:lstStyle/>
          <a:p>
            <a:endParaRPr lang="en-US"/>
          </a:p>
        </p:txBody>
      </p:sp>
      <p:sp>
        <p:nvSpPr>
          <p:cNvPr id="6155" name="Line 13"/>
          <p:cNvSpPr>
            <a:spLocks noChangeShapeType="1"/>
          </p:cNvSpPr>
          <p:nvPr/>
        </p:nvSpPr>
        <p:spPr bwMode="auto">
          <a:xfrm flipH="1">
            <a:off x="2133600" y="4114800"/>
            <a:ext cx="2057400" cy="1524000"/>
          </a:xfrm>
          <a:prstGeom prst="line">
            <a:avLst/>
          </a:prstGeom>
          <a:noFill/>
          <a:ln w="9525">
            <a:solidFill>
              <a:schemeClr val="tx1"/>
            </a:solidFill>
            <a:round/>
            <a:headEnd/>
            <a:tailEnd type="triangle" w="med" len="med"/>
          </a:ln>
        </p:spPr>
        <p:txBody>
          <a:bodyPr/>
          <a:lstStyle/>
          <a:p>
            <a:endParaRPr lang="en-US"/>
          </a:p>
        </p:txBody>
      </p:sp>
      <p:sp>
        <p:nvSpPr>
          <p:cNvPr id="6156" name="Line 14"/>
          <p:cNvSpPr>
            <a:spLocks noChangeShapeType="1"/>
          </p:cNvSpPr>
          <p:nvPr/>
        </p:nvSpPr>
        <p:spPr bwMode="auto">
          <a:xfrm flipH="1" flipV="1">
            <a:off x="2438400" y="2514600"/>
            <a:ext cx="1752600" cy="1600200"/>
          </a:xfrm>
          <a:prstGeom prst="line">
            <a:avLst/>
          </a:prstGeom>
          <a:noFill/>
          <a:ln w="9525">
            <a:solidFill>
              <a:schemeClr val="tx1"/>
            </a:solidFill>
            <a:round/>
            <a:headEnd/>
            <a:tailEnd type="triangle" w="med" len="med"/>
          </a:ln>
        </p:spPr>
        <p:txBody>
          <a:bodyPr/>
          <a:lstStyle/>
          <a:p>
            <a:endParaRPr lang="en-US"/>
          </a:p>
        </p:txBody>
      </p:sp>
      <p:sp>
        <p:nvSpPr>
          <p:cNvPr id="6157" name="Line 15"/>
          <p:cNvSpPr>
            <a:spLocks noChangeShapeType="1"/>
          </p:cNvSpPr>
          <p:nvPr/>
        </p:nvSpPr>
        <p:spPr bwMode="auto">
          <a:xfrm flipV="1">
            <a:off x="4191000" y="2743200"/>
            <a:ext cx="457200" cy="1295400"/>
          </a:xfrm>
          <a:prstGeom prst="line">
            <a:avLst/>
          </a:prstGeom>
          <a:noFill/>
          <a:ln w="9525">
            <a:solidFill>
              <a:schemeClr val="tx1"/>
            </a:solidFill>
            <a:round/>
            <a:headEnd/>
            <a:tailEnd type="triangle" w="med" len="med"/>
          </a:ln>
        </p:spPr>
        <p:txBody>
          <a:bodyPr/>
          <a:lstStyle/>
          <a:p>
            <a:endParaRPr lang="en-US"/>
          </a:p>
        </p:txBody>
      </p:sp>
      <p:sp>
        <p:nvSpPr>
          <p:cNvPr id="6158" name="Line 16"/>
          <p:cNvSpPr>
            <a:spLocks noChangeShapeType="1"/>
          </p:cNvSpPr>
          <p:nvPr/>
        </p:nvSpPr>
        <p:spPr bwMode="auto">
          <a:xfrm flipV="1">
            <a:off x="4191000" y="3429000"/>
            <a:ext cx="1447800" cy="685800"/>
          </a:xfrm>
          <a:prstGeom prst="line">
            <a:avLst/>
          </a:prstGeom>
          <a:noFill/>
          <a:ln w="9525">
            <a:solidFill>
              <a:schemeClr val="tx1"/>
            </a:solidFill>
            <a:round/>
            <a:headEnd/>
            <a:tailEnd type="triangle" w="med" len="med"/>
          </a:ln>
        </p:spPr>
        <p:txBody>
          <a:bodyPr/>
          <a:lstStyle/>
          <a:p>
            <a:endParaRPr lang="en-US"/>
          </a:p>
        </p:txBody>
      </p:sp>
      <p:sp>
        <p:nvSpPr>
          <p:cNvPr id="6159" name="Line 17"/>
          <p:cNvSpPr>
            <a:spLocks noChangeShapeType="1"/>
          </p:cNvSpPr>
          <p:nvPr/>
        </p:nvSpPr>
        <p:spPr bwMode="auto">
          <a:xfrm>
            <a:off x="4191000" y="4114800"/>
            <a:ext cx="1295400" cy="533400"/>
          </a:xfrm>
          <a:prstGeom prst="line">
            <a:avLst/>
          </a:prstGeom>
          <a:noFill/>
          <a:ln w="9525">
            <a:solidFill>
              <a:schemeClr val="tx1"/>
            </a:solidFill>
            <a:round/>
            <a:headEnd/>
            <a:tailEnd type="triangle" w="med" len="med"/>
          </a:ln>
        </p:spPr>
        <p:txBody>
          <a:bodyPr/>
          <a:lstStyle/>
          <a:p>
            <a:endParaRPr lang="en-US"/>
          </a:p>
        </p:txBody>
      </p:sp>
      <p:sp>
        <p:nvSpPr>
          <p:cNvPr id="6160" name="Line 18"/>
          <p:cNvSpPr>
            <a:spLocks noChangeShapeType="1"/>
          </p:cNvSpPr>
          <p:nvPr/>
        </p:nvSpPr>
        <p:spPr bwMode="auto">
          <a:xfrm>
            <a:off x="4191000" y="4114800"/>
            <a:ext cx="457200" cy="1295400"/>
          </a:xfrm>
          <a:prstGeom prst="line">
            <a:avLst/>
          </a:prstGeom>
          <a:noFill/>
          <a:ln w="9525">
            <a:solidFill>
              <a:schemeClr val="tx1"/>
            </a:solidFill>
            <a:round/>
            <a:headEnd/>
            <a:tailEnd type="triangle" w="med" len="med"/>
          </a:ln>
        </p:spPr>
        <p:txBody>
          <a:bodyPr/>
          <a:lstStyle/>
          <a:p>
            <a:endParaRPr lang="en-US"/>
          </a:p>
        </p:txBody>
      </p:sp>
      <p:sp>
        <p:nvSpPr>
          <p:cNvPr id="6161" name="Line 19"/>
          <p:cNvSpPr>
            <a:spLocks noChangeShapeType="1"/>
          </p:cNvSpPr>
          <p:nvPr/>
        </p:nvSpPr>
        <p:spPr bwMode="auto">
          <a:xfrm flipH="1">
            <a:off x="3505200" y="4114800"/>
            <a:ext cx="685800" cy="1143000"/>
          </a:xfrm>
          <a:prstGeom prst="line">
            <a:avLst/>
          </a:prstGeom>
          <a:noFill/>
          <a:ln w="9525">
            <a:solidFill>
              <a:schemeClr val="tx1"/>
            </a:solidFill>
            <a:round/>
            <a:headEnd/>
            <a:tailEnd type="triangle" w="med" len="med"/>
          </a:ln>
        </p:spPr>
        <p:txBody>
          <a:bodyPr/>
          <a:lstStyle/>
          <a:p>
            <a:endParaRPr lang="en-US"/>
          </a:p>
        </p:txBody>
      </p:sp>
      <p:sp>
        <p:nvSpPr>
          <p:cNvPr id="6162" name="Line 20"/>
          <p:cNvSpPr>
            <a:spLocks noChangeShapeType="1"/>
          </p:cNvSpPr>
          <p:nvPr/>
        </p:nvSpPr>
        <p:spPr bwMode="auto">
          <a:xfrm flipH="1" flipV="1">
            <a:off x="2895600" y="3581400"/>
            <a:ext cx="1295400" cy="533400"/>
          </a:xfrm>
          <a:prstGeom prst="line">
            <a:avLst/>
          </a:prstGeom>
          <a:noFill/>
          <a:ln w="9525">
            <a:solidFill>
              <a:schemeClr val="tx1"/>
            </a:solidFill>
            <a:round/>
            <a:headEnd/>
            <a:tailEnd type="triangle" w="med" len="med"/>
          </a:ln>
        </p:spPr>
        <p:txBody>
          <a:bodyPr/>
          <a:lstStyle/>
          <a:p>
            <a:endParaRPr lang="en-US"/>
          </a:p>
        </p:txBody>
      </p:sp>
      <p:sp>
        <p:nvSpPr>
          <p:cNvPr id="6163" name="Line 21"/>
          <p:cNvSpPr>
            <a:spLocks noChangeShapeType="1"/>
          </p:cNvSpPr>
          <p:nvPr/>
        </p:nvSpPr>
        <p:spPr bwMode="auto">
          <a:xfrm flipH="1" flipV="1">
            <a:off x="3657600" y="2895600"/>
            <a:ext cx="533400" cy="1219200"/>
          </a:xfrm>
          <a:prstGeom prst="line">
            <a:avLst/>
          </a:prstGeom>
          <a:noFill/>
          <a:ln w="9525">
            <a:solidFill>
              <a:schemeClr val="tx1"/>
            </a:solidFill>
            <a:round/>
            <a:headEnd/>
            <a:tailEnd type="triangle" w="med" len="med"/>
          </a:ln>
        </p:spPr>
        <p:txBody>
          <a:bodyPr/>
          <a:lstStyle/>
          <a:p>
            <a:endParaRPr lang="en-US"/>
          </a:p>
        </p:txBody>
      </p:sp>
      <p:sp>
        <p:nvSpPr>
          <p:cNvPr id="6164" name="Text Box 22"/>
          <p:cNvSpPr txBox="1">
            <a:spLocks noChangeArrowheads="1"/>
          </p:cNvSpPr>
          <p:nvPr/>
        </p:nvSpPr>
        <p:spPr bwMode="auto">
          <a:xfrm>
            <a:off x="3886200" y="6248400"/>
            <a:ext cx="609600" cy="366713"/>
          </a:xfrm>
          <a:prstGeom prst="rect">
            <a:avLst/>
          </a:prstGeom>
          <a:noFill/>
          <a:ln w="9525">
            <a:noFill/>
            <a:miter lim="800000"/>
            <a:headEnd/>
            <a:tailEnd/>
          </a:ln>
        </p:spPr>
        <p:txBody>
          <a:bodyPr>
            <a:spAutoFit/>
          </a:bodyPr>
          <a:lstStyle/>
          <a:p>
            <a:pPr algn="ctr">
              <a:spcBef>
                <a:spcPct val="50000"/>
              </a:spcBef>
            </a:pPr>
            <a:r>
              <a:rPr lang="en-US"/>
              <a:t>S</a:t>
            </a:r>
          </a:p>
        </p:txBody>
      </p:sp>
      <p:sp>
        <p:nvSpPr>
          <p:cNvPr id="6165" name="Text Box 23"/>
          <p:cNvSpPr txBox="1">
            <a:spLocks noChangeArrowheads="1"/>
          </p:cNvSpPr>
          <p:nvPr/>
        </p:nvSpPr>
        <p:spPr bwMode="auto">
          <a:xfrm>
            <a:off x="6629400" y="3886200"/>
            <a:ext cx="533400" cy="366713"/>
          </a:xfrm>
          <a:prstGeom prst="rect">
            <a:avLst/>
          </a:prstGeom>
          <a:noFill/>
          <a:ln w="9525">
            <a:noFill/>
            <a:miter lim="800000"/>
            <a:headEnd/>
            <a:tailEnd/>
          </a:ln>
        </p:spPr>
        <p:txBody>
          <a:bodyPr>
            <a:spAutoFit/>
          </a:bodyPr>
          <a:lstStyle/>
          <a:p>
            <a:pPr>
              <a:spcBef>
                <a:spcPct val="50000"/>
              </a:spcBef>
            </a:pPr>
            <a:r>
              <a:rPr lang="en-US"/>
              <a:t>E</a:t>
            </a:r>
          </a:p>
        </p:txBody>
      </p:sp>
      <p:sp>
        <p:nvSpPr>
          <p:cNvPr id="6166" name="Text Box 24"/>
          <p:cNvSpPr txBox="1">
            <a:spLocks noChangeArrowheads="1"/>
          </p:cNvSpPr>
          <p:nvPr/>
        </p:nvSpPr>
        <p:spPr bwMode="auto">
          <a:xfrm>
            <a:off x="1828800" y="2133600"/>
            <a:ext cx="609600" cy="366713"/>
          </a:xfrm>
          <a:prstGeom prst="rect">
            <a:avLst/>
          </a:prstGeom>
          <a:noFill/>
          <a:ln w="9525">
            <a:noFill/>
            <a:miter lim="800000"/>
            <a:headEnd/>
            <a:tailEnd/>
          </a:ln>
        </p:spPr>
        <p:txBody>
          <a:bodyPr>
            <a:spAutoFit/>
          </a:bodyPr>
          <a:lstStyle/>
          <a:p>
            <a:pPr>
              <a:spcBef>
                <a:spcPct val="50000"/>
              </a:spcBef>
            </a:pPr>
            <a:r>
              <a:rPr lang="en-US"/>
              <a:t>NW</a:t>
            </a:r>
          </a:p>
        </p:txBody>
      </p:sp>
      <p:sp>
        <p:nvSpPr>
          <p:cNvPr id="6167" name="Text Box 25"/>
          <p:cNvSpPr txBox="1">
            <a:spLocks noChangeArrowheads="1"/>
          </p:cNvSpPr>
          <p:nvPr/>
        </p:nvSpPr>
        <p:spPr bwMode="auto">
          <a:xfrm>
            <a:off x="4419600" y="2438400"/>
            <a:ext cx="685800" cy="366713"/>
          </a:xfrm>
          <a:prstGeom prst="rect">
            <a:avLst/>
          </a:prstGeom>
          <a:noFill/>
          <a:ln w="9525">
            <a:noFill/>
            <a:miter lim="800000"/>
            <a:headEnd/>
            <a:tailEnd/>
          </a:ln>
        </p:spPr>
        <p:txBody>
          <a:bodyPr>
            <a:spAutoFit/>
          </a:bodyPr>
          <a:lstStyle/>
          <a:p>
            <a:pPr>
              <a:spcBef>
                <a:spcPct val="50000"/>
              </a:spcBef>
            </a:pPr>
            <a:r>
              <a:rPr lang="en-US"/>
              <a:t>NNE</a:t>
            </a:r>
          </a:p>
        </p:txBody>
      </p:sp>
      <p:sp>
        <p:nvSpPr>
          <p:cNvPr id="6168" name="Text Box 26"/>
          <p:cNvSpPr txBox="1">
            <a:spLocks noChangeArrowheads="1"/>
          </p:cNvSpPr>
          <p:nvPr/>
        </p:nvSpPr>
        <p:spPr bwMode="auto">
          <a:xfrm>
            <a:off x="5486400" y="4419600"/>
            <a:ext cx="762000" cy="366713"/>
          </a:xfrm>
          <a:prstGeom prst="rect">
            <a:avLst/>
          </a:prstGeom>
          <a:noFill/>
          <a:ln w="9525">
            <a:noFill/>
            <a:miter lim="800000"/>
            <a:headEnd/>
            <a:tailEnd/>
          </a:ln>
        </p:spPr>
        <p:txBody>
          <a:bodyPr>
            <a:spAutoFit/>
          </a:bodyPr>
          <a:lstStyle/>
          <a:p>
            <a:pPr>
              <a:spcBef>
                <a:spcPct val="50000"/>
              </a:spcBef>
            </a:pPr>
            <a:r>
              <a:rPr lang="en-US"/>
              <a:t>ESE</a:t>
            </a:r>
          </a:p>
        </p:txBody>
      </p:sp>
      <p:sp>
        <p:nvSpPr>
          <p:cNvPr id="6169" name="Text Box 27"/>
          <p:cNvSpPr txBox="1">
            <a:spLocks noChangeArrowheads="1"/>
          </p:cNvSpPr>
          <p:nvPr/>
        </p:nvSpPr>
        <p:spPr bwMode="auto">
          <a:xfrm>
            <a:off x="4419600" y="5486400"/>
            <a:ext cx="762000" cy="366713"/>
          </a:xfrm>
          <a:prstGeom prst="rect">
            <a:avLst/>
          </a:prstGeom>
          <a:noFill/>
          <a:ln w="9525">
            <a:noFill/>
            <a:miter lim="800000"/>
            <a:headEnd/>
            <a:tailEnd/>
          </a:ln>
        </p:spPr>
        <p:txBody>
          <a:bodyPr>
            <a:spAutoFit/>
          </a:bodyPr>
          <a:lstStyle/>
          <a:p>
            <a:pPr>
              <a:spcBef>
                <a:spcPct val="50000"/>
              </a:spcBef>
            </a:pPr>
            <a:r>
              <a:rPr lang="en-US"/>
              <a:t>SSE</a:t>
            </a:r>
          </a:p>
        </p:txBody>
      </p:sp>
      <p:sp>
        <p:nvSpPr>
          <p:cNvPr id="6170" name="Text Box 28"/>
          <p:cNvSpPr txBox="1">
            <a:spLocks noChangeArrowheads="1"/>
          </p:cNvSpPr>
          <p:nvPr/>
        </p:nvSpPr>
        <p:spPr bwMode="auto">
          <a:xfrm>
            <a:off x="1371600" y="5562600"/>
            <a:ext cx="762000" cy="366713"/>
          </a:xfrm>
          <a:prstGeom prst="rect">
            <a:avLst/>
          </a:prstGeom>
          <a:noFill/>
          <a:ln w="9525">
            <a:noFill/>
            <a:miter lim="800000"/>
            <a:headEnd/>
            <a:tailEnd/>
          </a:ln>
        </p:spPr>
        <p:txBody>
          <a:bodyPr>
            <a:spAutoFit/>
          </a:bodyPr>
          <a:lstStyle/>
          <a:p>
            <a:pPr>
              <a:spcBef>
                <a:spcPct val="50000"/>
              </a:spcBef>
            </a:pPr>
            <a:r>
              <a:rPr lang="en-US"/>
              <a:t>SW</a:t>
            </a:r>
          </a:p>
        </p:txBody>
      </p:sp>
      <p:sp>
        <p:nvSpPr>
          <p:cNvPr id="6171" name="Text Box 29"/>
          <p:cNvSpPr txBox="1">
            <a:spLocks noChangeArrowheads="1"/>
          </p:cNvSpPr>
          <p:nvPr/>
        </p:nvSpPr>
        <p:spPr bwMode="auto">
          <a:xfrm>
            <a:off x="3810000" y="1752600"/>
            <a:ext cx="685800" cy="366713"/>
          </a:xfrm>
          <a:prstGeom prst="rect">
            <a:avLst/>
          </a:prstGeom>
          <a:noFill/>
          <a:ln w="9525">
            <a:noFill/>
            <a:miter lim="800000"/>
            <a:headEnd/>
            <a:tailEnd/>
          </a:ln>
        </p:spPr>
        <p:txBody>
          <a:bodyPr>
            <a:spAutoFit/>
          </a:bodyPr>
          <a:lstStyle/>
          <a:p>
            <a:pPr algn="ctr">
              <a:spcBef>
                <a:spcPct val="50000"/>
              </a:spcBef>
            </a:pPr>
            <a:r>
              <a:rPr lang="en-US"/>
              <a:t>N</a:t>
            </a:r>
          </a:p>
        </p:txBody>
      </p:sp>
      <p:sp>
        <p:nvSpPr>
          <p:cNvPr id="6172" name="Text Box 30"/>
          <p:cNvSpPr txBox="1">
            <a:spLocks noChangeArrowheads="1"/>
          </p:cNvSpPr>
          <p:nvPr/>
        </p:nvSpPr>
        <p:spPr bwMode="auto">
          <a:xfrm>
            <a:off x="1143000" y="3886200"/>
            <a:ext cx="533400" cy="366713"/>
          </a:xfrm>
          <a:prstGeom prst="rect">
            <a:avLst/>
          </a:prstGeom>
          <a:noFill/>
          <a:ln w="9525">
            <a:noFill/>
            <a:miter lim="800000"/>
            <a:headEnd/>
            <a:tailEnd/>
          </a:ln>
        </p:spPr>
        <p:txBody>
          <a:bodyPr>
            <a:spAutoFit/>
          </a:bodyPr>
          <a:lstStyle/>
          <a:p>
            <a:pPr>
              <a:spcBef>
                <a:spcPct val="50000"/>
              </a:spcBef>
            </a:pPr>
            <a:r>
              <a:rPr lang="en-US"/>
              <a:t>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304800" y="228600"/>
            <a:ext cx="8382000" cy="1077913"/>
          </a:xfrm>
          <a:prstGeom prst="rect">
            <a:avLst/>
          </a:prstGeom>
          <a:noFill/>
          <a:ln w="9525">
            <a:noFill/>
            <a:miter lim="800000"/>
            <a:headEnd/>
            <a:tailEnd/>
          </a:ln>
        </p:spPr>
        <p:txBody>
          <a:bodyPr>
            <a:spAutoFit/>
          </a:bodyPr>
          <a:lstStyle/>
          <a:p>
            <a:r>
              <a:rPr lang="en-US" sz="2800"/>
              <a:t>Planetary Motion</a:t>
            </a:r>
          </a:p>
          <a:p>
            <a:endParaRPr lang="en-US"/>
          </a:p>
          <a:p>
            <a:r>
              <a:rPr lang="en-US"/>
              <a:t>What causes the revolution of the Earth around the sun?</a:t>
            </a:r>
          </a:p>
        </p:txBody>
      </p:sp>
      <p:sp>
        <p:nvSpPr>
          <p:cNvPr id="5" name="TextBox 4"/>
          <p:cNvSpPr txBox="1">
            <a:spLocks noChangeArrowheads="1"/>
          </p:cNvSpPr>
          <p:nvPr/>
        </p:nvSpPr>
        <p:spPr bwMode="auto">
          <a:xfrm>
            <a:off x="381000" y="1828800"/>
            <a:ext cx="7391400" cy="369888"/>
          </a:xfrm>
          <a:prstGeom prst="rect">
            <a:avLst/>
          </a:prstGeom>
          <a:noFill/>
          <a:ln w="9525">
            <a:noFill/>
            <a:miter lim="800000"/>
            <a:headEnd/>
            <a:tailEnd/>
          </a:ln>
        </p:spPr>
        <p:txBody>
          <a:bodyPr>
            <a:spAutoFit/>
          </a:bodyPr>
          <a:lstStyle/>
          <a:p>
            <a:r>
              <a:rPr lang="en-US"/>
              <a:t>Planets move around the sun on predictable paths called orbits</a:t>
            </a:r>
          </a:p>
        </p:txBody>
      </p:sp>
      <p:sp>
        <p:nvSpPr>
          <p:cNvPr id="6" name="TextBox 5"/>
          <p:cNvSpPr txBox="1">
            <a:spLocks noChangeArrowheads="1"/>
          </p:cNvSpPr>
          <p:nvPr/>
        </p:nvSpPr>
        <p:spPr bwMode="auto">
          <a:xfrm>
            <a:off x="457200" y="2438400"/>
            <a:ext cx="7543800" cy="646113"/>
          </a:xfrm>
          <a:prstGeom prst="rect">
            <a:avLst/>
          </a:prstGeom>
          <a:noFill/>
          <a:ln w="9525">
            <a:noFill/>
            <a:miter lim="800000"/>
            <a:headEnd/>
            <a:tailEnd/>
          </a:ln>
        </p:spPr>
        <p:txBody>
          <a:bodyPr>
            <a:spAutoFit/>
          </a:bodyPr>
          <a:lstStyle/>
          <a:p>
            <a:r>
              <a:rPr lang="en-US"/>
              <a:t>Johannes Kepler discovered that planets revolve around the Sun in elliptical orbits.</a:t>
            </a:r>
          </a:p>
        </p:txBody>
      </p:sp>
      <p:sp>
        <p:nvSpPr>
          <p:cNvPr id="7" name="Oval 6"/>
          <p:cNvSpPr/>
          <p:nvPr/>
        </p:nvSpPr>
        <p:spPr>
          <a:xfrm>
            <a:off x="457200" y="3429000"/>
            <a:ext cx="2133600" cy="281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3352800" y="3886200"/>
            <a:ext cx="19812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a:spLocks noChangeArrowheads="1"/>
          </p:cNvSpPr>
          <p:nvPr/>
        </p:nvSpPr>
        <p:spPr bwMode="auto">
          <a:xfrm>
            <a:off x="685800" y="3810000"/>
            <a:ext cx="1600200" cy="369888"/>
          </a:xfrm>
          <a:prstGeom prst="rect">
            <a:avLst/>
          </a:prstGeom>
          <a:noFill/>
          <a:ln w="9525">
            <a:noFill/>
            <a:miter lim="800000"/>
            <a:headEnd/>
            <a:tailEnd/>
          </a:ln>
        </p:spPr>
        <p:txBody>
          <a:bodyPr>
            <a:spAutoFit/>
          </a:bodyPr>
          <a:lstStyle/>
          <a:p>
            <a:pPr algn="ctr"/>
            <a:r>
              <a:rPr lang="en-US"/>
              <a:t>Ellipse</a:t>
            </a:r>
          </a:p>
        </p:txBody>
      </p:sp>
      <p:sp>
        <p:nvSpPr>
          <p:cNvPr id="10" name="TextBox 9"/>
          <p:cNvSpPr txBox="1">
            <a:spLocks noChangeArrowheads="1"/>
          </p:cNvSpPr>
          <p:nvPr/>
        </p:nvSpPr>
        <p:spPr bwMode="auto">
          <a:xfrm>
            <a:off x="3657600" y="4267200"/>
            <a:ext cx="1371600" cy="369888"/>
          </a:xfrm>
          <a:prstGeom prst="rect">
            <a:avLst/>
          </a:prstGeom>
          <a:noFill/>
          <a:ln w="9525">
            <a:noFill/>
            <a:miter lim="800000"/>
            <a:headEnd/>
            <a:tailEnd/>
          </a:ln>
        </p:spPr>
        <p:txBody>
          <a:bodyPr>
            <a:spAutoFit/>
          </a:bodyPr>
          <a:lstStyle/>
          <a:p>
            <a:pPr algn="ctr"/>
            <a:r>
              <a:rPr lang="en-US"/>
              <a:t>Circle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ox(in)">
                                      <p:cBhvr>
                                        <p:cTn id="20" dur="500"/>
                                        <p:tgtEl>
                                          <p:spTgt spid="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in)">
                                      <p:cBhvr>
                                        <p:cTn id="23" dur="500"/>
                                        <p:tgtEl>
                                          <p:spTgt spid="10"/>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228600" y="304800"/>
            <a:ext cx="8534400" cy="369888"/>
          </a:xfrm>
          <a:prstGeom prst="rect">
            <a:avLst/>
          </a:prstGeom>
          <a:noFill/>
          <a:ln w="9525">
            <a:noFill/>
            <a:miter lim="800000"/>
            <a:headEnd/>
            <a:tailEnd/>
          </a:ln>
        </p:spPr>
        <p:txBody>
          <a:bodyPr>
            <a:spAutoFit/>
          </a:bodyPr>
          <a:lstStyle/>
          <a:p>
            <a:r>
              <a:rPr lang="en-US"/>
              <a:t>Kepler also established three laws of motion describing planetary motion</a:t>
            </a:r>
          </a:p>
        </p:txBody>
      </p:sp>
      <p:sp>
        <p:nvSpPr>
          <p:cNvPr id="5" name="TextBox 4"/>
          <p:cNvSpPr txBox="1">
            <a:spLocks noChangeArrowheads="1"/>
          </p:cNvSpPr>
          <p:nvPr/>
        </p:nvSpPr>
        <p:spPr bwMode="auto">
          <a:xfrm>
            <a:off x="0" y="1905000"/>
            <a:ext cx="9144000" cy="1477963"/>
          </a:xfrm>
          <a:prstGeom prst="rect">
            <a:avLst/>
          </a:prstGeom>
          <a:noFill/>
          <a:ln w="9525">
            <a:noFill/>
            <a:miter lim="800000"/>
            <a:headEnd/>
            <a:tailEnd/>
          </a:ln>
        </p:spPr>
        <p:txBody>
          <a:bodyPr>
            <a:spAutoFit/>
          </a:bodyPr>
          <a:lstStyle/>
          <a:p>
            <a:pPr>
              <a:buFont typeface="Arial" charset="0"/>
              <a:buChar char="•"/>
            </a:pPr>
            <a:r>
              <a:rPr lang="en-US"/>
              <a:t>Kepler’s First Law- planets move around the sun in an elliptical orbit</a:t>
            </a:r>
          </a:p>
          <a:p>
            <a:pPr>
              <a:buFont typeface="Arial" charset="0"/>
              <a:buChar char="•"/>
            </a:pPr>
            <a:endParaRPr lang="en-US"/>
          </a:p>
          <a:p>
            <a:pPr>
              <a:buFont typeface="Arial" charset="0"/>
              <a:buChar char="•"/>
            </a:pPr>
            <a:r>
              <a:rPr lang="en-US"/>
              <a:t>Kepler’s Second Law- planets move faster during periods of their orbit closer to the Sun</a:t>
            </a:r>
          </a:p>
          <a:p>
            <a:endParaRPr lang="en-US"/>
          </a:p>
          <a:p>
            <a:pPr>
              <a:buFont typeface="Arial" charset="0"/>
              <a:buChar char="•"/>
            </a:pPr>
            <a:r>
              <a:rPr lang="en-US"/>
              <a:t>Kepler’s Third Law- planets that are further from the sun take longer to revolve </a:t>
            </a:r>
          </a:p>
        </p:txBody>
      </p:sp>
      <p:pic>
        <p:nvPicPr>
          <p:cNvPr id="2" name="Picture 2" descr="http://illuminations.nctm.org/Lessons/MarsOrbit/2MarsOrbit-MarsEarth.jpg"/>
          <p:cNvPicPr>
            <a:picLocks noChangeAspect="1" noChangeArrowheads="1"/>
          </p:cNvPicPr>
          <p:nvPr/>
        </p:nvPicPr>
        <p:blipFill>
          <a:blip r:embed="rId2"/>
          <a:srcRect/>
          <a:stretch>
            <a:fillRect/>
          </a:stretch>
        </p:blipFill>
        <p:spPr bwMode="auto">
          <a:xfrm>
            <a:off x="1447800" y="3886200"/>
            <a:ext cx="6096000"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2321</Words>
  <Application>Microsoft Office PowerPoint</Application>
  <PresentationFormat>On-screen Show (4:3)</PresentationFormat>
  <Paragraphs>278</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Astronomy</vt:lpstr>
      <vt:lpstr>Slide 2</vt:lpstr>
      <vt:lpstr>Day, Night, and the Seasons</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Our Solar System</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Company>Blessed Sacrament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Astronomy</dc:title>
  <dc:creator>moloughlin</dc:creator>
  <cp:lastModifiedBy>moloughlin</cp:lastModifiedBy>
  <cp:revision>20</cp:revision>
  <dcterms:created xsi:type="dcterms:W3CDTF">2011-11-25T19:55:07Z</dcterms:created>
  <dcterms:modified xsi:type="dcterms:W3CDTF">2012-02-28T20:59:56Z</dcterms:modified>
</cp:coreProperties>
</file>