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55" d="100"/>
          <a:sy n="55" d="100"/>
        </p:scale>
        <p:origin x="-13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4D93890-EEE3-406B-B101-6DFF1D967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011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D2F61-D633-49CC-806F-1E21C22B044D}" type="slidenum">
              <a:rPr lang="en-US"/>
              <a:pPr/>
              <a:t>1</a:t>
            </a:fld>
            <a:endParaRPr lang="en-U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2F106-EB62-4FFD-9F75-F2AC5B3170C7}" type="slidenum">
              <a:rPr lang="en-US"/>
              <a:pPr/>
              <a:t>10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BE932A-A75D-4386-87A2-EAF7DAC54D2E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5FAAA-1A23-4118-B7D6-0100ABF05278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37B05-A816-48E2-9071-CC24E258F953}" type="slidenum">
              <a:rPr lang="en-US"/>
              <a:pPr/>
              <a:t>4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6415B-532F-4AE5-B37C-7BD06D70B425}" type="slidenum">
              <a:rPr lang="en-US"/>
              <a:pPr/>
              <a:t>5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25A8C-5163-475E-8A4D-FD3C3CB79062}" type="slidenum">
              <a:rPr lang="en-US"/>
              <a:pPr/>
              <a:t>6</a:t>
            </a:fld>
            <a:endParaRPr lang="en-U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96CBE-105A-442E-AB35-4704F440C970}" type="slidenum">
              <a:rPr lang="en-US"/>
              <a:pPr/>
              <a:t>7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A8D61-F4CE-489B-9EA9-F868FA4DA430}" type="slidenum">
              <a:rPr lang="en-US"/>
              <a:pPr/>
              <a:t>8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BEB9B-7302-4891-8D11-879BC8B6A591}" type="slidenum">
              <a:rPr lang="en-US"/>
              <a:pPr/>
              <a:t>9</a:t>
            </a:fld>
            <a:endParaRPr lang="en-U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445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445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5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5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45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5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44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44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6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44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598E487-4EFC-41A6-8453-163311FF2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F0AD02-1E0D-4A37-9B6D-BF6754946D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C9ED8A-908D-4227-8047-E88913CC0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56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8315A6-8699-4154-9C03-D90F0012F7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8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9E631-CEB5-4F67-B2D3-7A4C45E16F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1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CC385B-8332-4B08-BCDF-7069347FBE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A82492-E610-4E65-8644-DD2D8FE294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4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4EDD79-2AB1-4ECE-9762-84CD5E6795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13164D-EE97-4309-BB7D-1F4AC49FF0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9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0B0837-A4C9-4EA5-8DFC-C468E6BCC75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13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F231C-50E9-43D9-8599-F932BE7551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71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81B8E8-3C13-4438-BAC1-729AF1CB7C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11692E2-299F-45C7-9561-963119FAE1E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4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42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34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4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4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4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-304800"/>
            <a:ext cx="7772400" cy="1920875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General Safety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00200" y="5562600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latin typeface="Times New Roman" pitchFamily="18" charset="0"/>
              </a:rPr>
              <a:t>Foundations of Engineering and Technology I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6388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Clean Up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6000">
                <a:latin typeface="Arial Black" pitchFamily="34" charset="0"/>
              </a:rPr>
              <a:t>ALWAYS CLEAN UP THE LABORATORY BEFORE YOU LEAVE!!!!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>
                <a:solidFill>
                  <a:schemeClr val="folHlink"/>
                </a:solidFill>
              </a:rPr>
              <a:t/>
            </a:r>
            <a:br>
              <a:rPr lang="en-US" sz="7200">
                <a:solidFill>
                  <a:schemeClr val="folHlink"/>
                </a:solidFill>
              </a:rPr>
            </a:br>
            <a:endParaRPr lang="en-US" sz="4000">
              <a:solidFill>
                <a:schemeClr val="folHlink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folHlink"/>
                </a:solidFill>
              </a:rPr>
              <a:t>An unplanned event that may or may not result in an injury</a:t>
            </a:r>
            <a:br>
              <a:rPr lang="en-US" sz="2800">
                <a:solidFill>
                  <a:schemeClr val="folHlink"/>
                </a:solidFill>
              </a:rPr>
            </a:br>
            <a:endParaRPr lang="en-US" sz="2800">
              <a:solidFill>
                <a:schemeClr val="folHlink"/>
              </a:solidFill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609600" y="196850"/>
            <a:ext cx="8153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66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an Accident?</a:t>
            </a:r>
          </a:p>
        </p:txBody>
      </p:sp>
      <p:pic>
        <p:nvPicPr>
          <p:cNvPr id="106501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517775"/>
            <a:ext cx="5867400" cy="42243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ACCIDENTS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80% of accidents are caused by human error.</a:t>
            </a:r>
          </a:p>
          <a:p>
            <a:r>
              <a:rPr lang="en-US"/>
              <a:t>20% of accidents are caused by unsafe conditions in the surroundings.</a:t>
            </a:r>
          </a:p>
        </p:txBody>
      </p:sp>
      <p:pic>
        <p:nvPicPr>
          <p:cNvPr id="6149" name="Picture 5" descr="Unsaf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86200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premise_liabil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038600"/>
            <a:ext cx="144462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Eye Protection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4038600" cy="2514600"/>
          </a:xfrm>
        </p:spPr>
        <p:txBody>
          <a:bodyPr/>
          <a:lstStyle/>
          <a:p>
            <a:r>
              <a:rPr lang="en-US" sz="2800"/>
              <a:t>Safety Glasses</a:t>
            </a:r>
          </a:p>
          <a:p>
            <a:r>
              <a:rPr lang="en-US" sz="2800"/>
              <a:t>Eye Glass Side Shields</a:t>
            </a:r>
          </a:p>
          <a:p>
            <a:r>
              <a:rPr lang="en-US" sz="2800"/>
              <a:t>Goggles</a:t>
            </a:r>
          </a:p>
          <a:p>
            <a:r>
              <a:rPr lang="en-US" sz="2800"/>
              <a:t>Full Face Shields</a:t>
            </a:r>
          </a:p>
        </p:txBody>
      </p:sp>
      <p:pic>
        <p:nvPicPr>
          <p:cNvPr id="7173" name="Picture 5" descr="safety-glasses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3800"/>
            <a:ext cx="15049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minglas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81600"/>
            <a:ext cx="2333625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pyramex-goggl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4400"/>
            <a:ext cx="31527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Protective_Face_Shield_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267200"/>
            <a:ext cx="18288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724400" y="1905000"/>
            <a:ext cx="4114800" cy="15525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6600"/>
                </a:solidFill>
                <a:latin typeface="Arial Black" pitchFamily="34" charset="0"/>
              </a:rPr>
              <a:t>ALWAYS WEAR EYE PROTECTION WHEN WORKING IN THE LABORATORY!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Always inspect a tool before you use it.</a:t>
            </a:r>
          </a:p>
          <a:p>
            <a:r>
              <a:rPr lang="en-US"/>
              <a:t>If there is a damaged switch or cord on a power tool report it to your teacher immediately so that the tool can be put up for repair.</a:t>
            </a:r>
          </a:p>
          <a:p>
            <a:r>
              <a:rPr lang="en-US"/>
              <a:t>Never touch a power tool if it is moving, wait until it comes to a complete stop.</a:t>
            </a:r>
          </a:p>
          <a:p>
            <a:r>
              <a:rPr lang="en-US"/>
              <a:t>Always use the tool for it’s proper function.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Using Power Tools in the Laboratory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Always get permission from the teacher before you use the machinery.</a:t>
            </a:r>
          </a:p>
          <a:p>
            <a:pPr>
              <a:lnSpc>
                <a:spcPct val="90000"/>
              </a:lnSpc>
            </a:pPr>
            <a:r>
              <a:rPr lang="en-US"/>
              <a:t>Never talk to another student or the instructor while he/she is operating the machinery.</a:t>
            </a:r>
          </a:p>
          <a:p>
            <a:pPr>
              <a:lnSpc>
                <a:spcPct val="90000"/>
              </a:lnSpc>
            </a:pPr>
            <a:r>
              <a:rPr lang="en-US"/>
              <a:t>When using the machinery stand only in the “Operator Zone” or the area where only the machinery operator should stand.</a:t>
            </a:r>
          </a:p>
          <a:p>
            <a:pPr>
              <a:lnSpc>
                <a:spcPct val="90000"/>
              </a:lnSpc>
            </a:pPr>
            <a:r>
              <a:rPr lang="en-US"/>
              <a:t>Always unplug a power tool by the plug not the cord.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Machines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172200" cy="4525963"/>
          </a:xfrm>
        </p:spPr>
        <p:txBody>
          <a:bodyPr/>
          <a:lstStyle/>
          <a:p>
            <a:r>
              <a:rPr lang="en-US" sz="2400"/>
              <a:t>Drill Press – When cutting holes make sure the material is secured in a Vise or Gripping Tool.  Never hold the material.</a:t>
            </a:r>
          </a:p>
          <a:p>
            <a:r>
              <a:rPr lang="en-US" sz="2400"/>
              <a:t>Band Saw – Use the guide to push material through the blade and keep your hands from the blade.  Never force material, forcing means you are trying too hard and could bind.</a:t>
            </a:r>
          </a:p>
          <a:p>
            <a:r>
              <a:rPr lang="en-US" sz="2400"/>
              <a:t>Scroll Saw – Move material slowly, keep your hand away from the blade.</a:t>
            </a:r>
          </a:p>
          <a:p>
            <a:r>
              <a:rPr lang="en-US" sz="2400"/>
              <a:t>Sander – Hold material firmly, always move against the spin.</a:t>
            </a:r>
          </a:p>
        </p:txBody>
      </p:sp>
      <p:pic>
        <p:nvPicPr>
          <p:cNvPr id="10245" name="Picture 5" descr="11-9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00200"/>
            <a:ext cx="10096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 descr="shop_little_bandsaw_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825" y="3352800"/>
            <a:ext cx="1273175" cy="18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 descr="Delta-16'-VS-Scroll-Sa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81600"/>
            <a:ext cx="1660525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1" name="Picture 11" descr="hmgdShop_ToolsAllDelta_1_Belt5_Disc_Sander_31080-resized2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05200"/>
            <a:ext cx="1203325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When in the Laboratory…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/>
              <a:t>The Laboratory is a dangerous place if you are not careful.</a:t>
            </a:r>
          </a:p>
          <a:p>
            <a:r>
              <a:rPr lang="en-US"/>
              <a:t>Never Horse Play.</a:t>
            </a:r>
          </a:p>
          <a:p>
            <a:r>
              <a:rPr lang="en-US"/>
              <a:t>Never Operate the machinery without checking with the teacher.</a:t>
            </a:r>
          </a:p>
          <a:p>
            <a:r>
              <a:rPr lang="en-US"/>
              <a:t>Loose hair should be tied up, clothing tucked in, jewelry taken off, and long sleeves rolled up.</a:t>
            </a:r>
          </a:p>
          <a:p>
            <a:r>
              <a:rPr lang="en-US"/>
              <a:t>If an accident should happen contact the teacher immediately.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Materials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Paint, enamel, lacquer, or solvents must not be used near flames or sparks because they are flammable.</a:t>
            </a:r>
          </a:p>
          <a:p>
            <a:r>
              <a:rPr lang="en-US"/>
              <a:t>Keep flammable materials in the metal cabinet.</a:t>
            </a:r>
          </a:p>
          <a:p>
            <a:r>
              <a:rPr lang="en-US"/>
              <a:t>Never leave material lying around someone could get cut, slip, or fall.</a:t>
            </a:r>
          </a:p>
          <a:p>
            <a:r>
              <a:rPr lang="en-US"/>
              <a:t>Hot metal placed in water can cause the water to be hot enough to burn someone.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560</TotalTime>
  <Words>442</Words>
  <Application>Microsoft Office PowerPoint</Application>
  <PresentationFormat>On-screen Show (4:3)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Garamond</vt:lpstr>
      <vt:lpstr>Wingdings</vt:lpstr>
      <vt:lpstr>Arial</vt:lpstr>
      <vt:lpstr>Arial Black</vt:lpstr>
      <vt:lpstr>Stream</vt:lpstr>
      <vt:lpstr>General Safety</vt:lpstr>
      <vt:lpstr> </vt:lpstr>
      <vt:lpstr>CAUSES OF ACCIDENTS</vt:lpstr>
      <vt:lpstr>Eye Protection</vt:lpstr>
      <vt:lpstr>Tools</vt:lpstr>
      <vt:lpstr>Using Power Tools in the Laboratory</vt:lpstr>
      <vt:lpstr>Types of Machines</vt:lpstr>
      <vt:lpstr>When in the Laboratory…</vt:lpstr>
      <vt:lpstr>Materials</vt:lpstr>
      <vt:lpstr>Clean Up</vt:lpstr>
    </vt:vector>
  </TitlesOfParts>
  <Company>Georgia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</dc:title>
  <dc:creator>Bobby  Joslin</dc:creator>
  <cp:lastModifiedBy>Julia</cp:lastModifiedBy>
  <cp:revision>10</cp:revision>
  <dcterms:created xsi:type="dcterms:W3CDTF">2002-06-15T04:43:59Z</dcterms:created>
  <dcterms:modified xsi:type="dcterms:W3CDTF">2012-08-05T22:32:12Z</dcterms:modified>
</cp:coreProperties>
</file>